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9" r:id="rId2"/>
    <p:sldId id="258" r:id="rId3"/>
    <p:sldId id="260" r:id="rId4"/>
    <p:sldId id="261" r:id="rId5"/>
    <p:sldId id="267" r:id="rId6"/>
    <p:sldId id="266" r:id="rId7"/>
    <p:sldId id="265" r:id="rId8"/>
    <p:sldId id="263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20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4785D5-3776-4348-8751-676A6FF8A764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AB1A9-39EF-194A-A65B-AAE886355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354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52550" y="630238"/>
            <a:ext cx="4205288" cy="3154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7780" y="3993931"/>
            <a:ext cx="6095232" cy="37837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999"/>
              </a:lnSpc>
              <a:spcBef>
                <a:spcPts val="599"/>
              </a:spcBef>
            </a:pPr>
            <a:endParaRPr lang="ru-RU" sz="1000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5C5AF-9097-4B7A-8129-81F191459DB4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786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52550" y="630238"/>
            <a:ext cx="4205288" cy="3154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7780" y="3993931"/>
            <a:ext cx="6095232" cy="37837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999"/>
              </a:lnSpc>
              <a:spcBef>
                <a:spcPts val="599"/>
              </a:spcBef>
            </a:pPr>
            <a:endParaRPr lang="ru-RU" sz="1000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5C5AF-9097-4B7A-8129-81F191459DB4}" type="slidenum">
              <a:rPr lang="ru-RU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424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52550" y="630238"/>
            <a:ext cx="4205288" cy="3154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7780" y="3993931"/>
            <a:ext cx="6095232" cy="37837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999"/>
              </a:lnSpc>
              <a:spcBef>
                <a:spcPts val="599"/>
              </a:spcBef>
            </a:pPr>
            <a:endParaRPr lang="ru-RU" sz="1000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5C5AF-9097-4B7A-8129-81F191459DB4}" type="slidenum">
              <a:rPr lang="ru-RU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294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52550" y="630238"/>
            <a:ext cx="4205288" cy="3154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7780" y="3993931"/>
            <a:ext cx="6095232" cy="37837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999"/>
              </a:lnSpc>
              <a:spcBef>
                <a:spcPts val="599"/>
              </a:spcBef>
            </a:pPr>
            <a:endParaRPr lang="ru-RU" sz="1000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5C5AF-9097-4B7A-8129-81F191459DB4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621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52550" y="630238"/>
            <a:ext cx="4205288" cy="3154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7780" y="3993931"/>
            <a:ext cx="6095232" cy="37837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999"/>
              </a:lnSpc>
              <a:spcBef>
                <a:spcPts val="599"/>
              </a:spcBef>
            </a:pPr>
            <a:endParaRPr lang="ru-RU" sz="1000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5C5AF-9097-4B7A-8129-81F191459DB4}" type="slidenum">
              <a:rPr lang="ru-RU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696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52550" y="630238"/>
            <a:ext cx="4205288" cy="3154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7780" y="3993931"/>
            <a:ext cx="6095232" cy="37837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999"/>
              </a:lnSpc>
              <a:spcBef>
                <a:spcPts val="599"/>
              </a:spcBef>
            </a:pPr>
            <a:endParaRPr lang="ru-RU" sz="1000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5C5AF-9097-4B7A-8129-81F191459DB4}" type="slidenum">
              <a:rPr lang="ru-RU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902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52550" y="630238"/>
            <a:ext cx="4205288" cy="3154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7780" y="3993931"/>
            <a:ext cx="6095232" cy="37837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999"/>
              </a:lnSpc>
              <a:spcBef>
                <a:spcPts val="599"/>
              </a:spcBef>
            </a:pPr>
            <a:endParaRPr lang="ru-RU" sz="1000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5C5AF-9097-4B7A-8129-81F191459DB4}" type="slidenum">
              <a:rPr lang="ru-RU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4399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52550" y="630238"/>
            <a:ext cx="4205288" cy="3154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7780" y="3993931"/>
            <a:ext cx="6095232" cy="37837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999"/>
              </a:lnSpc>
              <a:spcBef>
                <a:spcPts val="599"/>
              </a:spcBef>
            </a:pPr>
            <a:endParaRPr lang="ru-RU" sz="1000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5C5AF-9097-4B7A-8129-81F191459DB4}" type="slidenum">
              <a:rPr lang="ru-RU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872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52550" y="630238"/>
            <a:ext cx="4205288" cy="31543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7780" y="3993931"/>
            <a:ext cx="6095232" cy="37837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999"/>
              </a:lnSpc>
              <a:spcBef>
                <a:spcPts val="599"/>
              </a:spcBef>
            </a:pPr>
            <a:endParaRPr lang="ru-RU" sz="1000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5C5AF-9097-4B7A-8129-81F191459DB4}" type="slidenum">
              <a:rPr lang="ru-RU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509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460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765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395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19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841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615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43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421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992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555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8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7EBED-3E38-9C44-8666-48C96EEE42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22A86-22F4-C747-B53D-06FBBCF5A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742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844824"/>
            <a:ext cx="7668852" cy="1584176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>Формирование </a:t>
            </a:r>
            <a:r>
              <a:rPr lang="ru-RU" sz="3200" b="1" dirty="0"/>
              <a:t>и организация работы предметных комиссий Свердловской области при проведении ГИА по образовательным программам основного и среднего общего образования </a:t>
            </a:r>
            <a:br>
              <a:rPr lang="ru-RU" sz="3200" b="1" dirty="0"/>
            </a:br>
            <a:r>
              <a:rPr lang="ru-RU" sz="3200" b="1" dirty="0"/>
              <a:t>в 2019 году</a:t>
            </a:r>
            <a:endParaRPr lang="ru-RU" sz="32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48" y="0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7917222" y="18864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585648" y="5445457"/>
            <a:ext cx="3684894" cy="863441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Специалист Центра обработки информации и организации ЕГЭ</a:t>
            </a:r>
          </a:p>
          <a:p>
            <a:pPr algn="r"/>
            <a:r>
              <a:rPr lang="ru-RU" sz="1600" b="1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Нечаева Ю.Р.</a:t>
            </a:r>
            <a:endParaRPr lang="ru-RU" sz="1600" b="1" dirty="0">
              <a:solidFill>
                <a:schemeClr val="tx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04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6058" y="216046"/>
            <a:ext cx="7179105" cy="845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endParaRPr lang="ru-RU" sz="3000" b="1" dirty="0">
              <a:solidFill>
                <a:schemeClr val="tx2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Объект 7"/>
          <p:cNvSpPr txBox="1">
            <a:spLocks/>
          </p:cNvSpPr>
          <p:nvPr/>
        </p:nvSpPr>
        <p:spPr bwMode="auto">
          <a:xfrm>
            <a:off x="736059" y="955343"/>
            <a:ext cx="8407941" cy="578602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ru-RU"/>
            </a:defPPr>
            <a:lvl1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Blip>
                <a:blip r:embed="rId3"/>
              </a:buBlip>
              <a:defRPr sz="2000">
                <a:latin typeface="+mn-lt"/>
                <a:cs typeface="+mn-cs"/>
              </a:defRPr>
            </a:lvl1pPr>
          </a:lstStyle>
          <a:p>
            <a:pPr marL="0" indent="0"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  <a:buNone/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48" y="0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8114866" y="903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Текст 16"/>
          <p:cNvSpPr>
            <a:spLocks noGrp="1"/>
          </p:cNvSpPr>
          <p:nvPr>
            <p:ph type="body" idx="1"/>
          </p:nvPr>
        </p:nvSpPr>
        <p:spPr>
          <a:xfrm>
            <a:off x="1078173" y="2007995"/>
            <a:ext cx="7416540" cy="1676901"/>
          </a:xfrm>
        </p:spPr>
        <p:txBody>
          <a:bodyPr>
            <a:normAutofit fontScale="92500"/>
          </a:bodyPr>
          <a:lstStyle/>
          <a:p>
            <a:r>
              <a:rPr lang="ru-RU" sz="6000" b="1" dirty="0" smtClean="0"/>
              <a:t>Спасибо за внимание!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83231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6058" y="216046"/>
            <a:ext cx="7179105" cy="845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3200" b="1" dirty="0"/>
              <a:t>Нормативные документы:</a:t>
            </a:r>
            <a:endParaRPr lang="ru-RU" sz="3000" b="1" dirty="0">
              <a:solidFill>
                <a:schemeClr val="tx2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Объект 7"/>
          <p:cNvSpPr txBox="1">
            <a:spLocks/>
          </p:cNvSpPr>
          <p:nvPr/>
        </p:nvSpPr>
        <p:spPr bwMode="auto">
          <a:xfrm>
            <a:off x="953599" y="1061685"/>
            <a:ext cx="7982471" cy="567968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ru-RU"/>
            </a:defPPr>
            <a:lvl1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Blip>
                <a:blip r:embed="rId3"/>
              </a:buBlip>
              <a:defRPr sz="2000">
                <a:latin typeface="+mn-lt"/>
                <a:cs typeface="+mn-cs"/>
              </a:defRPr>
            </a:lvl1pPr>
          </a:lstStyle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r>
              <a:rPr lang="ru-RU" sz="2300" b="1" dirty="0"/>
              <a:t>Приказ Министерства просвещения РФ № 190/1512 от 07 ноября 2018 г. «Об утверждении Порядка проведения государственной итоговой аттестации по образовательным программам среднего общего образования». </a:t>
            </a:r>
            <a:endParaRPr lang="ru-RU" sz="2300" b="1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r>
              <a:rPr lang="ru-RU" sz="2300" b="1" dirty="0"/>
              <a:t>Приказ Министерства просвещения РФ № 189/1513 от 07 ноября 2018 г. «Об утверждении Порядка проведения государственной итоговой аттестации по образовательным программам основного общего образования</a:t>
            </a:r>
            <a:r>
              <a:rPr lang="ru-RU" sz="2300" b="1" dirty="0" smtClean="0"/>
              <a:t>».</a:t>
            </a:r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r>
              <a:rPr lang="ru-RU" sz="2300" b="1" dirty="0"/>
              <a:t>Письмо </a:t>
            </a:r>
            <a:r>
              <a:rPr lang="ru-RU" sz="2300" b="1" dirty="0" err="1"/>
              <a:t>Рособрнадзора</a:t>
            </a:r>
            <a:r>
              <a:rPr lang="ru-RU" sz="2300" b="1" dirty="0"/>
              <a:t> № 10-987 от 29.12.2018 г. Методические рекомендации по  формированию и организации работы предметных комиссии субъекта Российской Федерации при проведении государственной итоговой аттестации по образовательным программам среднего общего образования в 2019 году</a:t>
            </a:r>
            <a:r>
              <a:rPr lang="ru-RU" sz="2300" b="1" dirty="0" smtClean="0"/>
              <a:t>.</a:t>
            </a:r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r>
              <a:rPr lang="ru-RU" sz="2300" b="1" dirty="0"/>
              <a:t>Приказ № 202 от 19.05.2016 г. «Об утверждении положений о Государственной экзаменационной комиссии Свердловской области, Предметных комиссиях Свердловской области, Конфликтной комиссии Свердловской области».</a:t>
            </a:r>
            <a:endParaRPr lang="ru-RU" sz="2300" b="1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48" y="0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8114866" y="903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533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6058" y="216046"/>
            <a:ext cx="7179105" cy="845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/>
              <a:t>Требование к эксперту ПК</a:t>
            </a:r>
            <a:endParaRPr lang="ru-RU" sz="3000" b="1" dirty="0">
              <a:solidFill>
                <a:schemeClr val="tx2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Объект 7"/>
          <p:cNvSpPr txBox="1">
            <a:spLocks/>
          </p:cNvSpPr>
          <p:nvPr/>
        </p:nvSpPr>
        <p:spPr bwMode="auto">
          <a:xfrm>
            <a:off x="953599" y="1061685"/>
            <a:ext cx="7982471" cy="567968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ru-RU"/>
            </a:defPPr>
            <a:lvl1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Blip>
                <a:blip r:embed="rId3"/>
              </a:buBlip>
              <a:defRPr sz="2000">
                <a:latin typeface="+mn-lt"/>
                <a:cs typeface="+mn-cs"/>
              </a:defRPr>
            </a:lvl1pPr>
          </a:lstStyle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r>
              <a:rPr lang="ru-RU" sz="2400" b="1" dirty="0">
                <a:solidFill>
                  <a:srgbClr val="000000"/>
                </a:solidFill>
                <a:cs typeface="Times New Roman"/>
              </a:rPr>
              <a:t>Наличие высшего </a:t>
            </a:r>
            <a:r>
              <a:rPr lang="ru-RU" sz="2400" b="1" dirty="0" smtClean="0">
                <a:solidFill>
                  <a:srgbClr val="000000"/>
                </a:solidFill>
                <a:cs typeface="Times New Roman"/>
              </a:rPr>
              <a:t>образования</a:t>
            </a:r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r>
              <a:rPr lang="ru-RU" sz="2400" b="1" dirty="0" smtClean="0">
                <a:solidFill>
                  <a:srgbClr val="000000"/>
                </a:solidFill>
                <a:cs typeface="Times New Roman"/>
              </a:rPr>
              <a:t>Соответствие </a:t>
            </a:r>
            <a:r>
              <a:rPr lang="ru-RU" sz="2400" b="1" dirty="0">
                <a:solidFill>
                  <a:srgbClr val="000000"/>
                </a:solidFill>
                <a:cs typeface="Times New Roman"/>
              </a:rPr>
              <a:t>квалификационным </a:t>
            </a:r>
            <a:r>
              <a:rPr lang="ru-RU" sz="2400" b="1" dirty="0" smtClean="0">
                <a:solidFill>
                  <a:srgbClr val="000000"/>
                </a:solidFill>
                <a:cs typeface="Times New Roman"/>
              </a:rPr>
              <a:t>требованиям</a:t>
            </a:r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r>
              <a:rPr lang="ru-RU" sz="2400" b="1" dirty="0" smtClean="0">
                <a:solidFill>
                  <a:srgbClr val="000000"/>
                </a:solidFill>
                <a:cs typeface="Times New Roman"/>
              </a:rPr>
              <a:t>Наличие </a:t>
            </a:r>
            <a:r>
              <a:rPr lang="ru-RU" sz="2400" b="1" dirty="0">
                <a:solidFill>
                  <a:srgbClr val="000000"/>
                </a:solidFill>
                <a:cs typeface="Times New Roman"/>
              </a:rPr>
              <a:t>опыта работы в </a:t>
            </a:r>
            <a:r>
              <a:rPr lang="ru-RU" sz="2400" b="1" dirty="0" err="1">
                <a:solidFill>
                  <a:srgbClr val="000000"/>
                </a:solidFill>
                <a:cs typeface="Times New Roman"/>
              </a:rPr>
              <a:t>оо</a:t>
            </a:r>
            <a:r>
              <a:rPr lang="ru-RU" sz="2400" b="1" dirty="0">
                <a:solidFill>
                  <a:srgbClr val="000000"/>
                </a:solidFill>
                <a:cs typeface="Times New Roman"/>
              </a:rPr>
              <a:t> среднего общего, среднего профессионального или высшего образования (не менее </a:t>
            </a:r>
            <a:r>
              <a:rPr lang="ru-RU" sz="2400" b="1" dirty="0" smtClean="0">
                <a:solidFill>
                  <a:srgbClr val="000000"/>
                </a:solidFill>
                <a:cs typeface="Times New Roman"/>
              </a:rPr>
              <a:t>3-хлет)</a:t>
            </a:r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r>
              <a:rPr lang="ru-RU" sz="2400" b="1" dirty="0" smtClean="0">
                <a:solidFill>
                  <a:srgbClr val="000000"/>
                </a:solidFill>
                <a:cs typeface="Times New Roman"/>
              </a:rPr>
              <a:t>Наличие </a:t>
            </a:r>
            <a:r>
              <a:rPr lang="ru-RU" sz="2400" b="1" dirty="0">
                <a:solidFill>
                  <a:srgbClr val="000000"/>
                </a:solidFill>
                <a:cs typeface="Times New Roman"/>
              </a:rPr>
              <a:t>документа, подтверждающего получение дополнительного профессионального образования, включающего в себя практические занятия (не менее 18 часов) по оцениванию образцов Экзаменационных Работ в соответствии с критериями </a:t>
            </a:r>
            <a:r>
              <a:rPr lang="ru-RU" sz="2400" b="1" dirty="0" smtClean="0">
                <a:solidFill>
                  <a:srgbClr val="000000"/>
                </a:solidFill>
                <a:cs typeface="Times New Roman"/>
              </a:rPr>
              <a:t>оценивания</a:t>
            </a:r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r>
              <a:rPr lang="ru-RU" sz="2400" b="1" dirty="0" smtClean="0">
                <a:solidFill>
                  <a:srgbClr val="000000"/>
                </a:solidFill>
                <a:cs typeface="Times New Roman"/>
              </a:rPr>
              <a:t>Наличие </a:t>
            </a:r>
            <a:r>
              <a:rPr lang="ru-RU" sz="2400" b="1" dirty="0">
                <a:solidFill>
                  <a:srgbClr val="000000"/>
                </a:solidFill>
                <a:cs typeface="Times New Roman"/>
              </a:rPr>
              <a:t>положительных результатов квалификационного испытания</a:t>
            </a:r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48" y="0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8114866" y="903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14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6058" y="216046"/>
            <a:ext cx="7179105" cy="845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ru-RU" sz="3000" b="1" dirty="0">
              <a:solidFill>
                <a:schemeClr val="tx2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Объект 7"/>
          <p:cNvSpPr txBox="1">
            <a:spLocks/>
          </p:cNvSpPr>
          <p:nvPr/>
        </p:nvSpPr>
        <p:spPr bwMode="auto">
          <a:xfrm>
            <a:off x="953599" y="1061685"/>
            <a:ext cx="7982471" cy="567968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ru-RU"/>
            </a:defPPr>
            <a:lvl1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Blip>
                <a:blip r:embed="rId3"/>
              </a:buBlip>
              <a:defRPr sz="2000">
                <a:latin typeface="+mn-lt"/>
                <a:cs typeface="+mn-cs"/>
              </a:defRPr>
            </a:lvl1pPr>
          </a:lstStyle>
          <a:p>
            <a:pPr marL="0" indent="0"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  <a:buNone/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5607" y="274638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8114866" y="903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1378424" y="274638"/>
            <a:ext cx="5786651" cy="893762"/>
          </a:xfrm>
        </p:spPr>
        <p:txBody>
          <a:bodyPr/>
          <a:lstStyle/>
          <a:p>
            <a:r>
              <a:rPr lang="ru-RU" b="1" dirty="0"/>
              <a:t>Статусы экспертов ПК</a:t>
            </a: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953598" y="1535113"/>
            <a:ext cx="3543789" cy="639762"/>
          </a:xfrm>
        </p:spPr>
        <p:txBody>
          <a:bodyPr/>
          <a:lstStyle/>
          <a:p>
            <a:r>
              <a:rPr lang="ru-RU" dirty="0"/>
              <a:t>Старший </a:t>
            </a:r>
            <a:r>
              <a:rPr lang="ru-RU" dirty="0" smtClean="0"/>
              <a:t>эксперт</a:t>
            </a:r>
            <a:endParaRPr lang="ru-RU" dirty="0"/>
          </a:p>
        </p:txBody>
      </p:sp>
      <p:sp>
        <p:nvSpPr>
          <p:cNvPr id="16" name="Объект 15"/>
          <p:cNvSpPr>
            <a:spLocks noGrp="1"/>
          </p:cNvSpPr>
          <p:nvPr>
            <p:ph sz="half" idx="2"/>
          </p:nvPr>
        </p:nvSpPr>
        <p:spPr>
          <a:xfrm>
            <a:off x="937844" y="2174875"/>
            <a:ext cx="3559543" cy="395128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Участие в межрегиональных, перекрестных проверках</a:t>
            </a:r>
          </a:p>
          <a:p>
            <a:r>
              <a:rPr lang="ru-RU" dirty="0"/>
              <a:t>Консультация экспертов</a:t>
            </a:r>
          </a:p>
          <a:p>
            <a:r>
              <a:rPr lang="ru-RU" dirty="0"/>
              <a:t>Проверка и перепроверка </a:t>
            </a:r>
          </a:p>
          <a:p>
            <a:r>
              <a:rPr lang="ru-RU" dirty="0"/>
              <a:t>П</a:t>
            </a:r>
            <a:r>
              <a:rPr lang="ru-RU" dirty="0" smtClean="0"/>
              <a:t>раво </a:t>
            </a:r>
            <a:r>
              <a:rPr lang="ru-RU" dirty="0"/>
              <a:t>третьей проверки</a:t>
            </a: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625519" cy="639761"/>
          </a:xfrm>
        </p:spPr>
        <p:txBody>
          <a:bodyPr/>
          <a:lstStyle/>
          <a:p>
            <a:r>
              <a:rPr lang="ru-RU" dirty="0"/>
              <a:t>Основной </a:t>
            </a:r>
            <a:r>
              <a:rPr lang="ru-RU" dirty="0" smtClean="0"/>
              <a:t>эксперт</a:t>
            </a:r>
            <a:endParaRPr lang="ru-RU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625518" cy="3951288"/>
          </a:xfrm>
        </p:spPr>
        <p:txBody>
          <a:bodyPr/>
          <a:lstStyle/>
          <a:p>
            <a:r>
              <a:rPr lang="ru-RU" dirty="0"/>
              <a:t>Первая и вторая проверки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5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6058" y="216046"/>
            <a:ext cx="7179105" cy="845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3200" b="1" dirty="0"/>
              <a:t>Организация проверки</a:t>
            </a:r>
            <a:endParaRPr lang="ru-RU" sz="3000" b="1" dirty="0">
              <a:solidFill>
                <a:schemeClr val="tx2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Объект 7"/>
          <p:cNvSpPr txBox="1">
            <a:spLocks/>
          </p:cNvSpPr>
          <p:nvPr/>
        </p:nvSpPr>
        <p:spPr bwMode="auto">
          <a:xfrm>
            <a:off x="736059" y="955343"/>
            <a:ext cx="8407941" cy="578602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ru-RU"/>
            </a:defPPr>
            <a:lvl1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Blip>
                <a:blip r:embed="rId3"/>
              </a:buBlip>
              <a:defRPr sz="2000">
                <a:latin typeface="+mn-lt"/>
                <a:cs typeface="+mn-cs"/>
              </a:defRPr>
            </a:lvl1pPr>
          </a:lstStyle>
          <a:p>
            <a:r>
              <a:rPr lang="ru-RU" sz="2100" b="1" dirty="0"/>
              <a:t>За 14 календарных дней до начала обработки экзаменов председатель ПК и руководитель РЦОИ согласуют график работы ПК. Председатель ПК передает руководителю РЦОИ списочный состав экспертов</a:t>
            </a:r>
          </a:p>
          <a:p>
            <a:r>
              <a:rPr lang="ru-RU" sz="2100" b="1" dirty="0"/>
              <a:t>К проверке принимаются письменные развернутые ответы участников экзаменов, выполненные только на бланках ответов № 2 и дополнительных бланках ответов № 2</a:t>
            </a:r>
          </a:p>
          <a:p>
            <a:r>
              <a:rPr lang="ru-RU" sz="2100" b="1" dirty="0"/>
              <a:t>Часть экзаменационной работы, которая следует хотя бы после одной незаполненной участником экзамена страницы на бланках к оцениванию не допускается</a:t>
            </a:r>
          </a:p>
          <a:p>
            <a:r>
              <a:rPr lang="ru-RU" sz="2100" b="1" dirty="0"/>
              <a:t>До начала работы председатель получает критерии оценивания развернутых ответов, а так же дополнительные схемы оценивания (</a:t>
            </a:r>
            <a:r>
              <a:rPr lang="ru-RU" sz="2100" b="1" dirty="0" err="1"/>
              <a:t>ин.яз</a:t>
            </a:r>
            <a:r>
              <a:rPr lang="ru-RU" sz="2100" b="1" dirty="0"/>
              <a:t>.) и проводит в течении не менее часа оперативное согласование подходов к оцениванию развернутых ответов, на каждое задание опираясь на критерии (ИНСТРУКТАЖ)</a:t>
            </a:r>
          </a:p>
          <a:p>
            <a:r>
              <a:rPr lang="ru-RU" sz="2100" b="1" dirty="0"/>
              <a:t>Председатель назначает консультантов из числа старших экспертов. </a:t>
            </a:r>
            <a:endParaRPr lang="ru-RU" sz="2100" dirty="0"/>
          </a:p>
          <a:p>
            <a:pPr marL="0" indent="0"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  <a:buNone/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48" y="0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8114866" y="903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23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6058" y="216046"/>
            <a:ext cx="7179105" cy="845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3200" b="1" dirty="0"/>
              <a:t>Правила для экспертов</a:t>
            </a:r>
            <a:endParaRPr lang="ru-RU" sz="3000" b="1" dirty="0">
              <a:solidFill>
                <a:schemeClr val="tx2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Объект 7"/>
          <p:cNvSpPr txBox="1">
            <a:spLocks/>
          </p:cNvSpPr>
          <p:nvPr/>
        </p:nvSpPr>
        <p:spPr bwMode="auto">
          <a:xfrm>
            <a:off x="953599" y="1061685"/>
            <a:ext cx="7982471" cy="567968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ru-RU"/>
            </a:defPPr>
            <a:lvl1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Blip>
                <a:blip r:embed="rId3"/>
              </a:buBlip>
              <a:defRPr sz="2000">
                <a:latin typeface="+mn-lt"/>
                <a:cs typeface="+mn-cs"/>
              </a:defRPr>
            </a:lvl1pPr>
          </a:lstStyle>
          <a:p>
            <a:pPr marL="0" indent="0">
              <a:buNone/>
            </a:pPr>
            <a:r>
              <a:rPr lang="ru-RU" sz="2200" b="1" dirty="0">
                <a:solidFill>
                  <a:srgbClr val="FF0000"/>
                </a:solidFill>
              </a:rPr>
              <a:t>Запрещено:</a:t>
            </a:r>
          </a:p>
          <a:p>
            <a:r>
              <a:rPr lang="ru-RU" sz="2100" b="1" dirty="0" smtClean="0"/>
              <a:t>Копировать </a:t>
            </a:r>
            <a:r>
              <a:rPr lang="ru-RU" sz="2100" b="1" dirty="0"/>
              <a:t>и выносить экзаменационные работы, критерии оценивания, протоколы проверки.</a:t>
            </a:r>
          </a:p>
          <a:p>
            <a:r>
              <a:rPr lang="ru-RU" sz="2100" b="1" dirty="0" smtClean="0"/>
              <a:t>Разглашать </a:t>
            </a:r>
            <a:r>
              <a:rPr lang="ru-RU" sz="2100" b="1" dirty="0"/>
              <a:t>информацию посторонним лицам, которая содержится в материалах.</a:t>
            </a:r>
          </a:p>
          <a:p>
            <a:r>
              <a:rPr lang="ru-RU" sz="2100" b="1" dirty="0" smtClean="0"/>
              <a:t>Пользоваться </a:t>
            </a:r>
            <a:r>
              <a:rPr lang="ru-RU" sz="2100" b="1" dirty="0"/>
              <a:t>гаджетами в помещениях для проверки.</a:t>
            </a:r>
          </a:p>
          <a:p>
            <a:r>
              <a:rPr lang="ru-RU" sz="2100" b="1" dirty="0" smtClean="0"/>
              <a:t>Приносить </a:t>
            </a:r>
            <a:r>
              <a:rPr lang="ru-RU" sz="2100" b="1" dirty="0"/>
              <a:t>с собой личные вещи в помещения для проверки.</a:t>
            </a:r>
          </a:p>
          <a:p>
            <a:r>
              <a:rPr lang="ru-RU" sz="2100" b="1" dirty="0" smtClean="0"/>
              <a:t>Изменять </a:t>
            </a:r>
            <a:r>
              <a:rPr lang="ru-RU" sz="2100" b="1" dirty="0"/>
              <a:t>рабочее место без указания ЦОИ.</a:t>
            </a:r>
          </a:p>
          <a:p>
            <a:r>
              <a:rPr lang="ru-RU" sz="2100" b="1" dirty="0" smtClean="0"/>
              <a:t>Завершить </a:t>
            </a:r>
            <a:r>
              <a:rPr lang="ru-RU" sz="2100" b="1" dirty="0"/>
              <a:t>рабочий день, не завершив проверку и не сдав все рабочие комплекты.</a:t>
            </a:r>
          </a:p>
          <a:p>
            <a:r>
              <a:rPr lang="ru-RU" sz="2100" b="1" dirty="0" smtClean="0"/>
              <a:t>Вести </a:t>
            </a:r>
            <a:r>
              <a:rPr lang="ru-RU" sz="2100" b="1" dirty="0"/>
              <a:t>в помещения для проверки личные разговоры.</a:t>
            </a:r>
          </a:p>
          <a:p>
            <a:r>
              <a:rPr lang="ru-RU" sz="2100" b="1" dirty="0" smtClean="0"/>
              <a:t>Изменять </a:t>
            </a:r>
            <a:r>
              <a:rPr lang="ru-RU" sz="2100" b="1" dirty="0"/>
              <a:t>свой график работы без согласования с ЦОИ и председателем ПК.</a:t>
            </a:r>
          </a:p>
          <a:p>
            <a:r>
              <a:rPr lang="ru-RU" sz="2100" b="1" dirty="0" smtClean="0"/>
              <a:t>Приступать </a:t>
            </a:r>
            <a:r>
              <a:rPr lang="ru-RU" sz="2100" b="1" dirty="0"/>
              <a:t>к проверке без инструктажа ЦОИ и без участия в согласовании подходов к оцениванию.</a:t>
            </a:r>
          </a:p>
          <a:p>
            <a:pPr marL="0" indent="0"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  <a:buNone/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48" y="0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8114866" y="903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881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6058" y="216046"/>
            <a:ext cx="7179105" cy="845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/>
              <a:t>Организация квалификационных испытаний</a:t>
            </a:r>
            <a:endParaRPr lang="ru-RU" sz="3000" b="1" dirty="0">
              <a:solidFill>
                <a:schemeClr val="tx2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Объект 7"/>
          <p:cNvSpPr txBox="1">
            <a:spLocks/>
          </p:cNvSpPr>
          <p:nvPr/>
        </p:nvSpPr>
        <p:spPr bwMode="auto">
          <a:xfrm>
            <a:off x="953599" y="1277729"/>
            <a:ext cx="7982471" cy="546363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ru-RU"/>
            </a:defPPr>
            <a:lvl1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Blip>
                <a:blip r:embed="rId3"/>
              </a:buBlip>
              <a:defRPr sz="2000">
                <a:latin typeface="+mn-lt"/>
                <a:cs typeface="+mn-cs"/>
              </a:defRPr>
            </a:lvl1pPr>
          </a:lstStyle>
          <a:p>
            <a:r>
              <a:rPr lang="ru-RU" sz="2400" dirty="0">
                <a:cs typeface="Times New Roman"/>
              </a:rPr>
              <a:t>Формат проведения испытания Для экспертов </a:t>
            </a:r>
            <a:r>
              <a:rPr lang="ru-RU" sz="2400" dirty="0" err="1">
                <a:cs typeface="Times New Roman"/>
              </a:rPr>
              <a:t>определ</a:t>
            </a:r>
            <a:r>
              <a:rPr lang="en-US" sz="2400" dirty="0" smtClean="0">
                <a:cs typeface="Times New Roman"/>
              </a:rPr>
              <a:t>e</a:t>
            </a:r>
            <a:r>
              <a:rPr lang="ru-RU" sz="2400" dirty="0" smtClean="0">
                <a:cs typeface="Times New Roman"/>
              </a:rPr>
              <a:t>н </a:t>
            </a:r>
            <a:r>
              <a:rPr lang="ru-RU" sz="2400" dirty="0">
                <a:cs typeface="Times New Roman"/>
              </a:rPr>
              <a:t>МОПО СО, согласован с председателем </a:t>
            </a:r>
            <a:r>
              <a:rPr lang="ru-RU" sz="2400" dirty="0" smtClean="0">
                <a:cs typeface="Times New Roman"/>
              </a:rPr>
              <a:t>ПК.</a:t>
            </a:r>
            <a:endParaRPr lang="ru-RU" sz="2400" dirty="0">
              <a:cs typeface="Times New Roman"/>
            </a:endParaRPr>
          </a:p>
          <a:p>
            <a:r>
              <a:rPr lang="ru-RU" sz="2400" dirty="0">
                <a:cs typeface="Times New Roman"/>
              </a:rPr>
              <a:t>Порядок допуска экспертов к прохождению испытаний установлен МОПО СО.</a:t>
            </a:r>
          </a:p>
          <a:p>
            <a:r>
              <a:rPr lang="ru-RU" sz="2400" dirty="0">
                <a:cs typeface="Times New Roman"/>
              </a:rPr>
              <a:t>Испытание для присвоения статуса эксперту проводится ежегодно.</a:t>
            </a:r>
          </a:p>
          <a:p>
            <a:r>
              <a:rPr lang="ru-RU" sz="2400" dirty="0">
                <a:cs typeface="Times New Roman"/>
              </a:rPr>
              <a:t>Эксперты, не прошедшие квалификационные испытания в текущем году:</a:t>
            </a:r>
          </a:p>
          <a:p>
            <a:r>
              <a:rPr lang="ru-RU" sz="2400" dirty="0">
                <a:cs typeface="Times New Roman"/>
              </a:rPr>
              <a:t>не включаются в состав ПК;</a:t>
            </a:r>
          </a:p>
          <a:p>
            <a:r>
              <a:rPr lang="ru-RU" sz="2400" dirty="0">
                <a:cs typeface="Times New Roman"/>
              </a:rPr>
              <a:t>не могут принимать участие в проверке развернутых ответов участников экзаменов в текущем году</a:t>
            </a:r>
            <a:r>
              <a:rPr lang="ru-RU" sz="3200" dirty="0">
                <a:cs typeface="Times New Roman"/>
              </a:rPr>
              <a:t>.</a:t>
            </a:r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48" y="0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8114866" y="903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930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75302" y="-36209"/>
            <a:ext cx="6939564" cy="845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/>
              <a:t>Рекомендуемые </a:t>
            </a:r>
            <a:r>
              <a:rPr lang="ru-RU" sz="2400" b="1" dirty="0" smtClean="0"/>
              <a:t>значения для </a:t>
            </a:r>
            <a:r>
              <a:rPr lang="ru-RU" sz="2400" b="1" dirty="0"/>
              <a:t>присвоения статуса</a:t>
            </a:r>
            <a:endParaRPr lang="ru-RU" sz="2400" b="1" dirty="0">
              <a:solidFill>
                <a:schemeClr val="tx2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Объект 7"/>
          <p:cNvSpPr txBox="1">
            <a:spLocks/>
          </p:cNvSpPr>
          <p:nvPr/>
        </p:nvSpPr>
        <p:spPr bwMode="auto">
          <a:xfrm>
            <a:off x="953599" y="1061685"/>
            <a:ext cx="7982471" cy="567968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ru-RU"/>
            </a:defPPr>
            <a:lvl1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Blip>
                <a:blip r:embed="rId3"/>
              </a:buBlip>
              <a:defRPr sz="2000">
                <a:latin typeface="+mn-lt"/>
                <a:cs typeface="+mn-cs"/>
              </a:defRPr>
            </a:lvl1pPr>
          </a:lstStyle>
          <a:p>
            <a:pPr marL="0" indent="0"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  <a:buNone/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48" y="0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8114866" y="903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175302" y="1"/>
            <a:ext cx="11016698" cy="6684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dirty="0"/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3139037"/>
              </p:ext>
            </p:extLst>
          </p:nvPr>
        </p:nvGraphicFramePr>
        <p:xfrm>
          <a:off x="953599" y="1202651"/>
          <a:ext cx="7982471" cy="553871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113787"/>
                <a:gridCol w="1875259"/>
                <a:gridCol w="1443229"/>
                <a:gridCol w="1550196"/>
              </a:tblGrid>
              <a:tr h="47504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300" dirty="0">
                          <a:effectLst/>
                        </a:rPr>
                        <a:t>Предмет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1800" dirty="0">
                          <a:effectLst/>
                        </a:rPr>
                        <a:t>Максимальное значение показателя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9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 smtClean="0">
                          <a:effectLst/>
                        </a:rPr>
                        <a:t>Ведущий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 smtClean="0">
                          <a:effectLst/>
                        </a:rPr>
                        <a:t>Старший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 smtClean="0">
                          <a:effectLst/>
                        </a:rPr>
                        <a:t>Основной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Русский язык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10%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15%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>
                          <a:effectLst/>
                        </a:rPr>
                        <a:t>25%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Иностранные языки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Обществознание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Литература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Биология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>
                          <a:effectLst/>
                        </a:rPr>
                        <a:t>10%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15%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>
                          <a:effectLst/>
                        </a:rPr>
                        <a:t>20%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История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Физика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5%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7%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10%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Химия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Информатика и ИКТ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География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Математика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1%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>
                          <a:effectLst/>
                        </a:rPr>
                        <a:t>5%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1500" algn="l"/>
                        </a:tabLst>
                      </a:pPr>
                      <a:r>
                        <a:rPr lang="ru-RU" sz="2400" dirty="0">
                          <a:effectLst/>
                        </a:rPr>
                        <a:t>7%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79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6058" y="216046"/>
            <a:ext cx="7179105" cy="845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endParaRPr lang="ru-RU" sz="3000" b="1" dirty="0">
              <a:solidFill>
                <a:schemeClr val="tx2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Объект 7"/>
          <p:cNvSpPr txBox="1">
            <a:spLocks/>
          </p:cNvSpPr>
          <p:nvPr/>
        </p:nvSpPr>
        <p:spPr bwMode="auto">
          <a:xfrm>
            <a:off x="736059" y="955343"/>
            <a:ext cx="8407941" cy="578602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ru-RU"/>
            </a:defPPr>
            <a:lvl1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Blip>
                <a:blip r:embed="rId3"/>
              </a:buBlip>
              <a:defRPr sz="2000">
                <a:latin typeface="+mn-lt"/>
                <a:cs typeface="+mn-cs"/>
              </a:defRPr>
            </a:lvl1pPr>
          </a:lstStyle>
          <a:p>
            <a:pPr marL="0" indent="0"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  <a:buNone/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 smtClean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  <a:p>
            <a:pPr>
              <a:lnSpc>
                <a:spcPts val="1867"/>
              </a:lnSpc>
              <a:spcBef>
                <a:spcPts val="800"/>
              </a:spcBef>
              <a:spcAft>
                <a:spcPts val="400"/>
              </a:spcAft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48" y="0"/>
            <a:ext cx="72591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www.irro.ru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t="14955" r="90048" b="70090"/>
          <a:stretch>
            <a:fillRect/>
          </a:stretch>
        </p:blipFill>
        <p:spPr bwMode="auto">
          <a:xfrm>
            <a:off x="8114866" y="9032"/>
            <a:ext cx="1029134" cy="105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057" y="348407"/>
            <a:ext cx="7751038" cy="1143000"/>
          </a:xfrm>
        </p:spPr>
        <p:txBody>
          <a:bodyPr/>
          <a:lstStyle/>
          <a:p>
            <a:r>
              <a:rPr lang="ru-RU" b="1" dirty="0"/>
              <a:t>Комплект эксперта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83696" y="1491407"/>
            <a:ext cx="3613692" cy="68346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Обезличенные бланки-копии (форма 2 РЦОИ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883696" y="2174875"/>
            <a:ext cx="3613692" cy="36112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469841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Бланк-протокол (форма 3-РЦОИ) </a:t>
            </a:r>
          </a:p>
        </p:txBody>
      </p:sp>
      <p:grpSp>
        <p:nvGrpSpPr>
          <p:cNvPr id="11" name="Группа 9"/>
          <p:cNvGrpSpPr>
            <a:grpSpLocks/>
          </p:cNvGrpSpPr>
          <p:nvPr/>
        </p:nvGrpSpPr>
        <p:grpSpPr bwMode="auto">
          <a:xfrm>
            <a:off x="883696" y="2216384"/>
            <a:ext cx="3251576" cy="3706743"/>
            <a:chOff x="-219844" y="3789040"/>
            <a:chExt cx="5515744" cy="2990578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9" y="3789040"/>
              <a:ext cx="5295791" cy="2810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18900000" sx="101000" sy="101000" algn="bl" rotWithShape="0">
                <a:prstClr val="black">
                  <a:alpha val="54000"/>
                </a:prstClr>
              </a:outerShdw>
            </a:effec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107753" y="3860329"/>
              <a:ext cx="5295791" cy="2808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18900000" sx="101000" sy="101000" algn="bl" rotWithShape="0">
                <a:prstClr val="black">
                  <a:alpha val="54000"/>
                </a:prstClr>
              </a:outerShdw>
            </a:effec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219844" y="3969046"/>
              <a:ext cx="5295791" cy="2810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18900000" sx="101000" sy="101000" algn="bl" rotWithShape="0">
                <a:prstClr val="black">
                  <a:alpha val="54000"/>
                </a:prstClr>
              </a:outerShdw>
            </a:effectLst>
          </p:spPr>
        </p:pic>
      </p:grpSp>
      <p:pic>
        <p:nvPicPr>
          <p:cNvPr id="15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861183" y="2174875"/>
            <a:ext cx="3510628" cy="3611293"/>
          </a:xfrm>
          <a:prstGeom prst="rect">
            <a:avLst/>
          </a:prstGeom>
          <a:noFill/>
          <a:ln w="9525">
            <a:solidFill>
              <a:schemeClr val="accent1">
                <a:lumMod val="25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8044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593</Words>
  <Application>Microsoft Office PowerPoint</Application>
  <PresentationFormat>Экран (4:3)</PresentationFormat>
  <Paragraphs>114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 Формирование и организация работы предметных комиссий Свердловской области при проведении ГИА по образовательным программам основного и среднего общего образования  в 2019 году</vt:lpstr>
      <vt:lpstr>Презентация PowerPoint</vt:lpstr>
      <vt:lpstr>Презентация PowerPoint</vt:lpstr>
      <vt:lpstr>Статусы экспертов ПК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Комплект эксперта</vt:lpstr>
      <vt:lpstr>Презентация PowerPoint</vt:lpstr>
    </vt:vector>
  </TitlesOfParts>
  <Company>ГАОУ ДПО СО "ИРО"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ОЦЕНКИ КАЧЕСТВА ОБРАЗОВАНИЯ: ЦЕЛИ, ЗАДАЧИ, МЕХАНИЗМЫ, ПРОЦЕДУРЫ ОЦЕНИВАНИЯ</dc:title>
  <dc:creator>Копылова Светлана</dc:creator>
  <cp:lastModifiedBy>Анастасия Владимировна Кузнецова</cp:lastModifiedBy>
  <cp:revision>8</cp:revision>
  <dcterms:created xsi:type="dcterms:W3CDTF">2019-01-15T20:53:47Z</dcterms:created>
  <dcterms:modified xsi:type="dcterms:W3CDTF">2019-01-23T02:41:23Z</dcterms:modified>
</cp:coreProperties>
</file>