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6"/>
  </p:notesMasterIdLst>
  <p:sldIdLst>
    <p:sldId id="256" r:id="rId2"/>
    <p:sldId id="257" r:id="rId3"/>
    <p:sldId id="271" r:id="rId4"/>
    <p:sldId id="268" r:id="rId5"/>
    <p:sldId id="272" r:id="rId6"/>
    <p:sldId id="270" r:id="rId7"/>
    <p:sldId id="267" r:id="rId8"/>
    <p:sldId id="269" r:id="rId9"/>
    <p:sldId id="258" r:id="rId10"/>
    <p:sldId id="266" r:id="rId11"/>
    <p:sldId id="262" r:id="rId12"/>
    <p:sldId id="261" r:id="rId13"/>
    <p:sldId id="263" r:id="rId14"/>
    <p:sldId id="259" r:id="rId15"/>
    <p:sldId id="264" r:id="rId16"/>
    <p:sldId id="260" r:id="rId17"/>
    <p:sldId id="273" r:id="rId18"/>
    <p:sldId id="274" r:id="rId19"/>
    <p:sldId id="275" r:id="rId20"/>
    <p:sldId id="277" r:id="rId21"/>
    <p:sldId id="278" r:id="rId22"/>
    <p:sldId id="276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A9B5CC-DD64-45BC-8B9A-62A684041C66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3035CB-B3AF-4CD5-8CD8-342DF1FFD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927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035CB-B3AF-4CD5-8CD8-342DF1FFD41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152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Визуализация в процессе обучения истории и </a:t>
            </a:r>
            <a:r>
              <a:rPr lang="ru-RU" dirty="0" smtClean="0"/>
              <a:t>обществознания </a:t>
            </a:r>
            <a:r>
              <a:rPr lang="ru-RU" dirty="0" smtClean="0"/>
              <a:t>в современной школе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Визуальное мышление-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dirty="0" smtClean="0"/>
              <a:t> </a:t>
            </a:r>
            <a:r>
              <a:rPr lang="ru-RU" dirty="0" smtClean="0"/>
              <a:t>это </a:t>
            </a:r>
            <a:r>
              <a:rPr lang="ru-RU" dirty="0"/>
              <a:t>форма мышления, в основе которой стоит «наглядно-действенное и наглядно-образное мышление, где при уподоблении предметно-практических и чувственно-практических действий свойства объектов формируются внешние перцептивные действия, а в дальнейшем происходит сокращение и </a:t>
            </a:r>
            <a:r>
              <a:rPr lang="ru-RU" dirty="0" err="1" smtClean="0"/>
              <a:t>интериоризация</a:t>
            </a:r>
            <a:r>
              <a:rPr lang="ru-RU" dirty="0" smtClean="0"/>
              <a:t>  </a:t>
            </a:r>
            <a:r>
              <a:rPr lang="ru-RU" dirty="0"/>
              <a:t>этих действий»</a:t>
            </a:r>
          </a:p>
        </p:txBody>
      </p:sp>
    </p:spTree>
    <p:extLst>
      <p:ext uri="{BB962C8B-B14F-4D97-AF65-F5344CB8AC3E}">
        <p14:creationId xmlns:p14="http://schemas.microsoft.com/office/powerpoint/2010/main" val="3293919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Визуальный поворот в исторической науке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endParaRPr lang="ru-RU" dirty="0"/>
          </a:p>
          <a:p>
            <a:pPr marL="109728" indent="0">
              <a:buNone/>
            </a:pPr>
            <a:r>
              <a:rPr lang="ru-RU" dirty="0" smtClean="0"/>
              <a:t>-- Происходит </a:t>
            </a:r>
            <a:r>
              <a:rPr lang="ru-RU" dirty="0"/>
              <a:t>постепенное </a:t>
            </a:r>
            <a:r>
              <a:rPr lang="ru-RU" i="1" u="sng" dirty="0"/>
              <a:t>изменение языка </a:t>
            </a:r>
            <a:r>
              <a:rPr lang="ru-RU" i="1" u="sng" dirty="0" err="1"/>
              <a:t>исторческой</a:t>
            </a:r>
            <a:r>
              <a:rPr lang="ru-RU" i="1" u="sng" dirty="0"/>
              <a:t> науки </a:t>
            </a:r>
            <a:r>
              <a:rPr lang="ru-RU" dirty="0"/>
              <a:t>и его понятийного аппарата, где все большее применение находят </a:t>
            </a:r>
            <a:r>
              <a:rPr lang="ru-RU" b="1" dirty="0"/>
              <a:t>слова и термины</a:t>
            </a:r>
            <a:r>
              <a:rPr lang="ru-RU" dirty="0"/>
              <a:t>, отражающие различные варианты визуализации («портрет», «образ», «облик», «</a:t>
            </a:r>
            <a:r>
              <a:rPr lang="ru-RU" dirty="0" err="1"/>
              <a:t>ландшафт»и</a:t>
            </a:r>
            <a:r>
              <a:rPr lang="ru-RU" dirty="0"/>
              <a:t> </a:t>
            </a:r>
            <a:r>
              <a:rPr lang="ru-RU" dirty="0" err="1" smtClean="0"/>
              <a:t>пр</a:t>
            </a:r>
            <a:r>
              <a:rPr lang="ru-RU" dirty="0" smtClean="0"/>
              <a:t>)</a:t>
            </a:r>
          </a:p>
          <a:p>
            <a:pPr marL="109728" indent="0">
              <a:buNone/>
            </a:pPr>
            <a:r>
              <a:rPr lang="ru-RU" dirty="0" smtClean="0"/>
              <a:t>-- Происходит </a:t>
            </a:r>
            <a:r>
              <a:rPr lang="ru-RU" dirty="0"/>
              <a:t>визуализация </a:t>
            </a:r>
            <a:r>
              <a:rPr lang="ru-RU" i="1" u="sng" dirty="0"/>
              <a:t>традиционных способов репрезентации</a:t>
            </a:r>
            <a:r>
              <a:rPr lang="ru-RU" dirty="0"/>
              <a:t> результатов исторического исследования; в частности, появляются </a:t>
            </a:r>
            <a:r>
              <a:rPr lang="ru-RU" b="1" dirty="0" err="1"/>
              <a:t>мультимедиапубликации</a:t>
            </a:r>
            <a:r>
              <a:rPr lang="ru-RU" dirty="0"/>
              <a:t> (Виртуальный музей)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4400" spc="-1" dirty="0">
                <a:solidFill>
                  <a:schemeClr val="accent2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+mn-lt"/>
                <a:ea typeface="DejaVu Sans"/>
              </a:rPr>
              <a:t>Современные  </a:t>
            </a:r>
            <a:r>
              <a:rPr lang="ru-RU" sz="4400" spc="-1" dirty="0" smtClean="0">
                <a:solidFill>
                  <a:schemeClr val="accent2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+mn-lt"/>
                <a:ea typeface="DejaVu Sans"/>
              </a:rPr>
              <a:t>характеристики </a:t>
            </a:r>
            <a:r>
              <a:rPr lang="ru-RU" sz="4400" spc="-1" dirty="0">
                <a:solidFill>
                  <a:schemeClr val="accent2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+mn-lt"/>
                <a:ea typeface="DejaVu Sans"/>
              </a:rPr>
              <a:t> </a:t>
            </a:r>
            <a:r>
              <a:rPr lang="ru-RU" sz="4400" spc="-1" dirty="0" smtClean="0">
                <a:solidFill>
                  <a:schemeClr val="accent2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+mn-lt"/>
                <a:ea typeface="DejaVu Sans"/>
              </a:rPr>
              <a:t> визуализации</a:t>
            </a:r>
            <a:endParaRPr lang="ru-RU" sz="4400" spc="-1" dirty="0">
              <a:solidFill>
                <a:schemeClr val="accent2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3080" indent="-342360">
              <a:buClr>
                <a:srgbClr val="000000"/>
              </a:buClr>
              <a:buFont typeface="Arial"/>
              <a:buChar char="•"/>
            </a:pPr>
            <a:r>
              <a:rPr lang="ru-RU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ejaVu Sans"/>
              </a:rPr>
              <a:t>Визуализация является не вспомогательным или иллюстрирующим элементом, а самостоятельным способом активизации деятельности учащихся</a:t>
            </a: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343080" indent="-342360">
              <a:buClr>
                <a:srgbClr val="000000"/>
              </a:buClr>
              <a:buFont typeface="Arial"/>
              <a:buChar char="•"/>
            </a:pPr>
            <a:r>
              <a:rPr lang="ru-RU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ejaVu Sans"/>
              </a:rPr>
              <a:t>Становится способом вызвать обсуждение и стимулировать выработку собственной позиции у учащихся и признание разных подходов и взглядов</a:t>
            </a: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343080" indent="-342360">
              <a:buClr>
                <a:srgbClr val="000000"/>
              </a:buClr>
              <a:buFont typeface="Arial"/>
              <a:buChar char="•"/>
            </a:pPr>
            <a:r>
              <a:rPr lang="ru-RU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ejaVu Sans"/>
              </a:rPr>
              <a:t>Имеет не эпизодический, а системный характер</a:t>
            </a: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5375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897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      « 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визуального мышления учеников является очень важной задачей для их предстоящей профессиональной деятельности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современных 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условиях  совершенствования и распространения средств визуальной коммуникации, что позволит лучше ориентироваться в потоке визуальной информации»</a:t>
            </a:r>
          </a:p>
          <a:p>
            <a:pPr>
              <a:buNone/>
            </a:pP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                                                          А.В. Лагун</a:t>
            </a:r>
          </a:p>
          <a:p>
            <a:pPr marL="109728" indent="0">
              <a:buNone/>
            </a:pPr>
            <a:r>
              <a:rPr lang="ru-RU" dirty="0" smtClean="0"/>
              <a:t>     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49792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sz="4400" dirty="0" smtClean="0"/>
              <a:t>« </a:t>
            </a:r>
            <a:r>
              <a:rPr lang="ru-RU" sz="4400" dirty="0">
                <a:solidFill>
                  <a:schemeClr val="accent2">
                    <a:lumMod val="50000"/>
                  </a:schemeClr>
                </a:solidFill>
              </a:rPr>
              <a:t>Г</a:t>
            </a:r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</a:rPr>
              <a:t>лавное </a:t>
            </a:r>
            <a:r>
              <a:rPr lang="ru-RU" sz="4400" dirty="0">
                <a:solidFill>
                  <a:schemeClr val="accent2">
                    <a:lumMod val="50000"/>
                  </a:schemeClr>
                </a:solidFill>
              </a:rPr>
              <a:t>– предъявляемые в ФГОС требования к развитию </a:t>
            </a:r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</a:rPr>
              <a:t>способности </a:t>
            </a:r>
            <a:r>
              <a:rPr lang="ru-RU" sz="4400" dirty="0">
                <a:solidFill>
                  <a:schemeClr val="accent2">
                    <a:lumMod val="50000"/>
                  </a:schemeClr>
                </a:solidFill>
              </a:rPr>
              <a:t>учащихся находить и считывать информацию из любых </a:t>
            </a:r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</a:rPr>
              <a:t>источников, включая визуальные…»</a:t>
            </a:r>
            <a:endParaRPr lang="ru-RU" sz="4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980728"/>
            <a:ext cx="8424936" cy="864096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Типология </a:t>
            </a:r>
            <a:r>
              <a:rPr lang="ru-RU" sz="480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визуальных </a:t>
            </a:r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источников</a:t>
            </a:r>
            <a:r>
              <a:rPr lang="ru-RU" sz="4800" spc="-1" dirty="0">
                <a:solidFill>
                  <a:schemeClr val="accent2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/>
            </a:r>
            <a:br>
              <a:rPr lang="ru-RU" sz="4800" spc="-1" dirty="0">
                <a:solidFill>
                  <a:schemeClr val="accent2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+mn-lt"/>
              </a:rPr>
            </a:br>
            <a:endParaRPr lang="ru-RU" sz="4800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75252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109728" lvl="0" indent="0">
              <a:buClr>
                <a:srgbClr val="A04DA3"/>
              </a:buClr>
              <a:buNone/>
            </a:pPr>
            <a:r>
              <a:rPr lang="ru-RU" dirty="0" smtClean="0">
                <a:solidFill>
                  <a:prstClr val="black"/>
                </a:solidFill>
              </a:rPr>
              <a:t>                   </a:t>
            </a:r>
          </a:p>
          <a:p>
            <a:pPr marL="109728" indent="0">
              <a:buNone/>
            </a:pPr>
            <a:r>
              <a:rPr lang="ru-RU" sz="3200" dirty="0" smtClean="0"/>
              <a:t>-- Художественно-изобразительные </a:t>
            </a:r>
            <a:r>
              <a:rPr lang="ru-RU" sz="3200" dirty="0"/>
              <a:t>(произведения изобразительного искусства, кино и фотографии)</a:t>
            </a:r>
            <a:r>
              <a:rPr lang="en-US" sz="3200" dirty="0"/>
              <a:t>;</a:t>
            </a:r>
            <a:endParaRPr lang="ru-RU" sz="3200" dirty="0"/>
          </a:p>
          <a:p>
            <a:pPr marL="109728" indent="0">
              <a:buNone/>
            </a:pPr>
            <a:r>
              <a:rPr lang="ru-RU" sz="3200" dirty="0" smtClean="0"/>
              <a:t>-- Изобразительно-графические </a:t>
            </a:r>
            <a:r>
              <a:rPr lang="ru-RU" sz="3200" dirty="0"/>
              <a:t>( карты, планы ,схемы)</a:t>
            </a:r>
            <a:r>
              <a:rPr lang="en-US" sz="3200" dirty="0"/>
              <a:t>;</a:t>
            </a:r>
            <a:endParaRPr lang="ru-RU" sz="3200" dirty="0"/>
          </a:p>
          <a:p>
            <a:pPr marL="109728" indent="0">
              <a:buNone/>
            </a:pPr>
            <a:r>
              <a:rPr lang="ru-RU" sz="3200" dirty="0" smtClean="0"/>
              <a:t>-- Изобразительно-натуральные</a:t>
            </a:r>
            <a:r>
              <a:rPr lang="en-US" sz="3200" dirty="0" smtClean="0"/>
              <a:t> </a:t>
            </a:r>
            <a:r>
              <a:rPr lang="en-US" sz="3200" dirty="0"/>
              <a:t>(</a:t>
            </a:r>
            <a:r>
              <a:rPr lang="ru-RU" sz="3200" dirty="0"/>
              <a:t>документальная фотография, кинокадры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marL="109728" lvl="0" indent="0">
              <a:buClr>
                <a:srgbClr val="A04DA3"/>
              </a:buClr>
              <a:buNone/>
            </a:pPr>
            <a:r>
              <a:rPr lang="ru-RU" sz="3200" dirty="0" smtClean="0">
                <a:solidFill>
                  <a:prstClr val="black"/>
                </a:solidFill>
              </a:rPr>
              <a:t>                                                           </a:t>
            </a:r>
            <a:endParaRPr lang="ru-RU" sz="32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360040"/>
          </a:xfrm>
        </p:spPr>
        <p:txBody>
          <a:bodyPr>
            <a:noAutofit/>
          </a:bodyPr>
          <a:lstStyle/>
          <a:p>
            <a:r>
              <a:rPr lang="ru-RU" sz="4400" spc="-1" dirty="0">
                <a:solidFill>
                  <a:schemeClr val="accent2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+mn-lt"/>
                <a:ea typeface="DejaVu Sans"/>
              </a:rPr>
              <a:t>Методические правила</a:t>
            </a:r>
            <a:r>
              <a:rPr lang="ru-RU" sz="5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/>
            </a:r>
            <a:br>
              <a:rPr lang="ru-RU" sz="5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</a:b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305342"/>
            <a:ext cx="849694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-- Визуализация </a:t>
            </a:r>
            <a:r>
              <a:rPr lang="ru-RU" sz="2800" dirty="0"/>
              <a:t>не должна отменять активности </a:t>
            </a:r>
            <a:r>
              <a:rPr lang="ru-RU" sz="2800" dirty="0" smtClean="0"/>
              <a:t>учащихся.</a:t>
            </a:r>
            <a:endParaRPr lang="ru-RU" sz="2800" dirty="0"/>
          </a:p>
          <a:p>
            <a:r>
              <a:rPr lang="ru-RU" sz="2800" dirty="0" smtClean="0"/>
              <a:t>  -- Учащиеся </a:t>
            </a:r>
            <a:r>
              <a:rPr lang="ru-RU" sz="2800" dirty="0"/>
              <a:t>должны получать опыт самостоятельной </a:t>
            </a:r>
            <a:r>
              <a:rPr lang="ru-RU" sz="2800" dirty="0" smtClean="0"/>
              <a:t>визуализации.</a:t>
            </a:r>
            <a:endParaRPr lang="ru-RU" sz="2800" dirty="0"/>
          </a:p>
          <a:p>
            <a:r>
              <a:rPr lang="ru-RU" sz="2800" dirty="0" smtClean="0"/>
              <a:t>  -- Визуальный </a:t>
            </a:r>
            <a:r>
              <a:rPr lang="ru-RU" sz="2800" dirty="0"/>
              <a:t>ряд не должен навязывать ни позицию, ни образы, а только давать повод для размышлений  и организации </a:t>
            </a:r>
            <a:r>
              <a:rPr lang="ru-RU" sz="2800" dirty="0" smtClean="0"/>
              <a:t>дискуссии.</a:t>
            </a:r>
            <a:endParaRPr lang="ru-RU" sz="2800" dirty="0"/>
          </a:p>
          <a:p>
            <a:r>
              <a:rPr lang="ru-RU" sz="2800" dirty="0" smtClean="0"/>
              <a:t>  -- Художественное </a:t>
            </a:r>
            <a:r>
              <a:rPr lang="ru-RU" sz="2800" dirty="0"/>
              <a:t>исполнение должно быть технологичным и простым для </a:t>
            </a:r>
            <a:r>
              <a:rPr lang="ru-RU" sz="2800" dirty="0" smtClean="0"/>
              <a:t>воспроизведения.</a:t>
            </a:r>
            <a:endParaRPr lang="ru-RU" sz="2800" dirty="0"/>
          </a:p>
          <a:p>
            <a:r>
              <a:rPr lang="ru-RU" sz="2800" dirty="0" smtClean="0"/>
              <a:t>   -- Должно </a:t>
            </a:r>
            <a:r>
              <a:rPr lang="ru-RU" sz="2800" dirty="0"/>
              <a:t>быть умеренное информационное насыщение, определенный баланс визуальности и </a:t>
            </a:r>
            <a:r>
              <a:rPr lang="ru-RU" sz="2800" dirty="0" smtClean="0"/>
              <a:t>вербальности.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Виды педагогической деятельности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:</a:t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729712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1) метод линейного представления информации, в рамках которого учитель знакомит с новым материалом в рамках всего мультимедийного  ресурса.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2) метод нелинейного представления информации, где ученик сам может передвигаться между мультимедийными ресурсами посредством гиперссылок.</a:t>
            </a:r>
          </a:p>
        </p:txBody>
      </p:sp>
    </p:spTree>
    <p:extLst>
      <p:ext uri="{BB962C8B-B14F-4D97-AF65-F5344CB8AC3E}">
        <p14:creationId xmlns:p14="http://schemas.microsoft.com/office/powerpoint/2010/main" val="3719665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301080"/>
          </a:xfrm>
        </p:spPr>
        <p:txBody>
          <a:bodyPr>
            <a:noAutofit/>
          </a:bodyPr>
          <a:lstStyle/>
          <a:p>
            <a:r>
              <a:rPr lang="ru-RU" sz="4400" dirty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Минусы современных визуальных технологий</a:t>
            </a:r>
            <a:r>
              <a:rPr lang="ru-RU" sz="4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585696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-- растет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возможность появление препятствий для развития воображения, фантазии и творчества учеников;</a:t>
            </a:r>
          </a:p>
          <a:p>
            <a:pPr marL="109728" indent="0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-- недостаточно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развивается логическое мышление по сравнению с образным;</a:t>
            </a:r>
          </a:p>
          <a:p>
            <a:pPr marL="109728" indent="0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-- учебно-методические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комплексы не успевают развиваться в ногу с бурным ростом методических возможностей компьютерных видов визуализации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9474059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368152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Отличия между 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традиционной наглядностью и визуализированным преподаванием:</a:t>
            </a:r>
            <a:endParaRPr lang="ru-RU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249424"/>
            <a:ext cx="8856912" cy="4325112"/>
          </a:xfrm>
        </p:spPr>
        <p:txBody>
          <a:bodyPr>
            <a:normAutofit lnSpcReduction="10000"/>
          </a:bodyPr>
          <a:lstStyle/>
          <a:p>
            <a:pPr marL="514350" lvl="0" indent="-514350">
              <a:spcBef>
                <a:spcPct val="20000"/>
              </a:spcBef>
              <a:buClr>
                <a:srgbClr val="0BD0D9"/>
              </a:buClr>
              <a:buSzPct val="95000"/>
              <a:buFont typeface="+mj-lt"/>
              <a:buAutoNum type="arabicPeriod"/>
            </a:pP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Объединение многокомпонентной информационной среды (текста, звука, графики, фото, видео) в однородном цифровом </a:t>
            </a:r>
            <a:r>
              <a:rPr lang="ru-RU" sz="2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представлении.</a:t>
            </a:r>
            <a:endParaRPr lang="ru-RU" sz="2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spcBef>
                <a:spcPct val="20000"/>
              </a:spcBef>
              <a:buClr>
                <a:srgbClr val="0BD0D9"/>
              </a:buClr>
              <a:buSzPct val="95000"/>
              <a:buFont typeface="+mj-lt"/>
              <a:buAutoNum type="arabicPeriod"/>
            </a:pP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Обеспечение надежного и долговечного хранения больших объемов </a:t>
            </a:r>
            <a:r>
              <a:rPr lang="ru-RU" sz="2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информации.</a:t>
            </a:r>
            <a:endParaRPr lang="ru-RU" sz="2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spcBef>
                <a:spcPct val="20000"/>
              </a:spcBef>
              <a:buClr>
                <a:srgbClr val="0BD0D9"/>
              </a:buClr>
              <a:buSzPct val="95000"/>
              <a:buFont typeface="+mj-lt"/>
              <a:buAutoNum type="arabicPeriod"/>
            </a:pP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Простота переработки информации от рутинных до творческих операций.</a:t>
            </a:r>
          </a:p>
          <a:p>
            <a:pPr marL="514350" lvl="0" indent="-514350">
              <a:spcBef>
                <a:spcPct val="20000"/>
              </a:spcBef>
              <a:buClr>
                <a:srgbClr val="0BD0D9"/>
              </a:buClr>
              <a:buSzPct val="95000"/>
              <a:buFont typeface="+mj-lt"/>
              <a:buAutoNum type="arabicPeriod"/>
            </a:pP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Компьютерная визуализация очень гибкая. </a:t>
            </a:r>
          </a:p>
          <a:p>
            <a:pPr marL="514350" lvl="0" indent="-514350">
              <a:spcBef>
                <a:spcPct val="20000"/>
              </a:spcBef>
              <a:buClr>
                <a:srgbClr val="0BD0D9"/>
              </a:buClr>
              <a:buSzPct val="95000"/>
              <a:buNone/>
            </a:pP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	Визуализация предполагает свертывание информации  в начальный образ.</a:t>
            </a:r>
          </a:p>
        </p:txBody>
      </p:sp>
    </p:spTree>
    <p:extLst>
      <p:ext uri="{BB962C8B-B14F-4D97-AF65-F5344CB8AC3E}">
        <p14:creationId xmlns:p14="http://schemas.microsoft.com/office/powerpoint/2010/main" val="2437396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80120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История </a:t>
            </a:r>
            <a:r>
              <a:rPr lang="ru-RU" sz="440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возникновения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33768"/>
          </a:xfrm>
        </p:spPr>
        <p:txBody>
          <a:bodyPr>
            <a:normAutofit fontScale="25000" lnSpcReduction="20000"/>
          </a:bodyPr>
          <a:lstStyle/>
          <a:p>
            <a:pPr marL="0" lvl="0" indent="0">
              <a:spcBef>
                <a:spcPct val="20000"/>
              </a:spcBef>
              <a:buClrTx/>
              <a:buNone/>
            </a:pPr>
            <a:r>
              <a:rPr lang="ru-RU" sz="4600" b="1" dirty="0" smtClean="0"/>
              <a:t>     ---   </a:t>
            </a:r>
            <a:r>
              <a:rPr lang="ru-RU" sz="11200" dirty="0">
                <a:solidFill>
                  <a:prstClr val="black"/>
                </a:solidFill>
              </a:rPr>
              <a:t>Конец </a:t>
            </a:r>
            <a:r>
              <a:rPr lang="ru-RU" sz="11200" dirty="0" smtClean="0">
                <a:solidFill>
                  <a:prstClr val="black"/>
                </a:solidFill>
              </a:rPr>
              <a:t>1980-х начало 2000-х </a:t>
            </a:r>
            <a:r>
              <a:rPr lang="ru-RU" sz="11200" dirty="0">
                <a:solidFill>
                  <a:prstClr val="black"/>
                </a:solidFill>
              </a:rPr>
              <a:t>гг. – начало «визуального поворота», связанного с развитием культурной истории</a:t>
            </a:r>
            <a:r>
              <a:rPr lang="ru-RU" sz="11200" dirty="0" smtClean="0">
                <a:solidFill>
                  <a:prstClr val="black"/>
                </a:solidFill>
              </a:rPr>
              <a:t>.</a:t>
            </a:r>
          </a:p>
          <a:p>
            <a:pPr marL="0" lvl="0" indent="0">
              <a:spcBef>
                <a:spcPct val="20000"/>
              </a:spcBef>
              <a:buClrTx/>
              <a:buNone/>
            </a:pPr>
            <a:endParaRPr lang="ru-RU" sz="11200" dirty="0">
              <a:solidFill>
                <a:prstClr val="black"/>
              </a:solidFill>
            </a:endParaRPr>
          </a:p>
          <a:p>
            <a:pPr marL="0" lvl="0" indent="0">
              <a:spcBef>
                <a:spcPct val="20000"/>
              </a:spcBef>
              <a:buClrTx/>
              <a:buNone/>
            </a:pPr>
            <a:r>
              <a:rPr lang="ru-RU" sz="11200" dirty="0" smtClean="0">
                <a:solidFill>
                  <a:prstClr val="black"/>
                </a:solidFill>
              </a:rPr>
              <a:t>   --Широкое </a:t>
            </a:r>
            <a:r>
              <a:rPr lang="ru-RU" sz="11200" dirty="0">
                <a:solidFill>
                  <a:prstClr val="black"/>
                </a:solidFill>
              </a:rPr>
              <a:t>исследование разнообразных типов изображений</a:t>
            </a:r>
            <a:r>
              <a:rPr lang="en-US" sz="11200" dirty="0">
                <a:solidFill>
                  <a:prstClr val="black"/>
                </a:solidFill>
              </a:rPr>
              <a:t>:</a:t>
            </a:r>
            <a:r>
              <a:rPr lang="ru-RU" sz="11200" dirty="0">
                <a:solidFill>
                  <a:prstClr val="black"/>
                </a:solidFill>
              </a:rPr>
              <a:t> от</a:t>
            </a:r>
            <a:r>
              <a:rPr lang="en-US" sz="11200" dirty="0">
                <a:solidFill>
                  <a:prstClr val="black"/>
                </a:solidFill>
              </a:rPr>
              <a:t> </a:t>
            </a:r>
            <a:r>
              <a:rPr lang="ru-RU" sz="11200" dirty="0">
                <a:solidFill>
                  <a:prstClr val="black"/>
                </a:solidFill>
              </a:rPr>
              <a:t>примитивных графических и живописных до необычайных оптических образов.</a:t>
            </a:r>
          </a:p>
          <a:p>
            <a:pPr marL="342900" lvl="0" indent="-342900">
              <a:spcBef>
                <a:spcPct val="20000"/>
              </a:spcBef>
              <a:buClrTx/>
              <a:buFont typeface="Arial" pitchFamily="34" charset="0"/>
              <a:buChar char="•"/>
            </a:pPr>
            <a:endParaRPr lang="ru-RU" sz="11200" dirty="0">
              <a:solidFill>
                <a:prstClr val="black"/>
              </a:solidFill>
            </a:endParaRPr>
          </a:p>
          <a:p>
            <a:pPr marL="0" lvl="0" indent="0">
              <a:spcBef>
                <a:spcPct val="20000"/>
              </a:spcBef>
              <a:buClrTx/>
              <a:buNone/>
            </a:pPr>
            <a:r>
              <a:rPr lang="ru-RU" sz="11200" dirty="0">
                <a:solidFill>
                  <a:prstClr val="black"/>
                </a:solidFill>
              </a:rPr>
              <a:t> </a:t>
            </a:r>
            <a:r>
              <a:rPr lang="ru-RU" sz="11200" dirty="0" smtClean="0">
                <a:solidFill>
                  <a:prstClr val="black"/>
                </a:solidFill>
              </a:rPr>
              <a:t> --Визуальное </a:t>
            </a:r>
            <a:r>
              <a:rPr lang="ru-RU" sz="11200" dirty="0">
                <a:solidFill>
                  <a:prstClr val="black"/>
                </a:solidFill>
              </a:rPr>
              <a:t>не менее информативно, чем вербальный источник!</a:t>
            </a:r>
          </a:p>
          <a:p>
            <a:pPr marL="342900" lvl="0" indent="-342900">
              <a:spcBef>
                <a:spcPct val="20000"/>
              </a:spcBef>
              <a:buClrTx/>
              <a:buFont typeface="Arial" pitchFamily="34" charset="0"/>
              <a:buChar char="•"/>
            </a:pPr>
            <a:endParaRPr lang="ru-RU" sz="11200" dirty="0">
              <a:solidFill>
                <a:prstClr val="black"/>
              </a:solidFill>
            </a:endParaRPr>
          </a:p>
          <a:p>
            <a:pPr marL="0" lvl="0" indent="0">
              <a:spcBef>
                <a:spcPct val="20000"/>
              </a:spcBef>
              <a:buClrTx/>
              <a:buNone/>
            </a:pPr>
            <a:r>
              <a:rPr lang="ru-RU" sz="11200" dirty="0" smtClean="0">
                <a:solidFill>
                  <a:prstClr val="black"/>
                </a:solidFill>
              </a:rPr>
              <a:t>  --Формирование </a:t>
            </a:r>
            <a:r>
              <a:rPr lang="ru-RU" sz="11200" dirty="0">
                <a:solidFill>
                  <a:prstClr val="black"/>
                </a:solidFill>
              </a:rPr>
              <a:t>новых исследовательских и образовательных практик.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262481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Примеры визуальных источников</a:t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Картина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И.Е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.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Репина 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«Бурлаки на Волге»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4" name="Picture 2" descr="C:\Users\User\Desktop\burlaki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1520" y="1628775"/>
            <a:ext cx="8640959" cy="52292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125086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008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         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Алгоритм 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технологии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608512"/>
          </a:xfrm>
        </p:spPr>
        <p:txBody>
          <a:bodyPr/>
          <a:lstStyle/>
          <a:p>
            <a:pPr marL="109728" indent="0">
              <a:buNone/>
            </a:pPr>
            <a:r>
              <a:rPr lang="ru-RU" dirty="0" smtClean="0"/>
              <a:t>-- Сведения </a:t>
            </a:r>
            <a:r>
              <a:rPr lang="ru-RU" dirty="0"/>
              <a:t>о художнике</a:t>
            </a:r>
            <a:r>
              <a:rPr lang="en-US" dirty="0"/>
              <a:t>: </a:t>
            </a:r>
            <a:r>
              <a:rPr lang="ru-RU" dirty="0"/>
              <a:t>биография, к какой художественной школе принадлежал, произведения.                                                  </a:t>
            </a:r>
            <a:r>
              <a:rPr lang="ru-RU" dirty="0" smtClean="0"/>
              <a:t>Избегать </a:t>
            </a:r>
            <a:r>
              <a:rPr lang="ru-RU" dirty="0"/>
              <a:t>излишней информации, формы «родился, крестился, женился…»</a:t>
            </a:r>
            <a:r>
              <a:rPr lang="en-US" dirty="0"/>
              <a:t>;</a:t>
            </a:r>
            <a:endParaRPr lang="ru-RU" dirty="0"/>
          </a:p>
          <a:p>
            <a:pPr marL="109728" indent="0">
              <a:buNone/>
            </a:pPr>
            <a:r>
              <a:rPr lang="ru-RU" dirty="0" smtClean="0"/>
              <a:t>--  Время </a:t>
            </a:r>
            <a:r>
              <a:rPr lang="ru-RU" dirty="0"/>
              <a:t>написания картины, авторское видение прошлого</a:t>
            </a:r>
            <a:r>
              <a:rPr lang="en-US" dirty="0"/>
              <a:t>: </a:t>
            </a:r>
            <a:r>
              <a:rPr lang="ru-RU" dirty="0"/>
              <a:t>понимание исторической </a:t>
            </a:r>
            <a:r>
              <a:rPr lang="ru-RU" dirty="0" smtClean="0"/>
              <a:t>ситуации </a:t>
            </a:r>
            <a:r>
              <a:rPr lang="ru-RU" dirty="0"/>
              <a:t>в момент работы</a:t>
            </a:r>
            <a:r>
              <a:rPr lang="en-US" dirty="0" smtClean="0"/>
              <a:t>;</a:t>
            </a:r>
            <a:endParaRPr lang="ru-RU" dirty="0" smtClean="0"/>
          </a:p>
          <a:p>
            <a:pPr marL="10972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5367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92088"/>
          </a:xfrm>
        </p:spPr>
        <p:txBody>
          <a:bodyPr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Алгоритм технологии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05776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ru-RU" dirty="0" smtClean="0"/>
              <a:t>-- Общественный </a:t>
            </a:r>
            <a:r>
              <a:rPr lang="ru-RU" dirty="0"/>
              <a:t>резонанс, произведенный при появлении работы. История бытования картины, обстоятельства ее презентации, место хранения работы в настоящее время 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-- Сюжет </a:t>
            </a:r>
            <a:r>
              <a:rPr lang="ru-RU" dirty="0"/>
              <a:t>произведения искусства. Какое событие или эпоху отражает полотно и как? Решение задачи по идентификации события, героев истории</a:t>
            </a:r>
            <a:r>
              <a:rPr lang="en-US" dirty="0"/>
              <a:t>;</a:t>
            </a:r>
          </a:p>
          <a:p>
            <a:pPr marL="109728" indent="0">
              <a:buNone/>
            </a:pPr>
            <a:r>
              <a:rPr lang="ru-RU" dirty="0" smtClean="0"/>
              <a:t>-- Находки </a:t>
            </a:r>
            <a:r>
              <a:rPr lang="ru-RU" dirty="0"/>
              <a:t>мастера в отражении исторического материала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-- Школьник </a:t>
            </a:r>
            <a:r>
              <a:rPr lang="ru-RU" dirty="0"/>
              <a:t>обращает внимание на мельчайшие детали картины.</a:t>
            </a:r>
          </a:p>
        </p:txBody>
      </p:sp>
    </p:spTree>
    <p:extLst>
      <p:ext uri="{BB962C8B-B14F-4D97-AF65-F5344CB8AC3E}">
        <p14:creationId xmlns:p14="http://schemas.microsoft.com/office/powerpoint/2010/main" val="32113413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08112"/>
          </a:xfrm>
        </p:spPr>
        <p:txBody>
          <a:bodyPr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Алгоритм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 технологии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73728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ru-RU" dirty="0" smtClean="0"/>
              <a:t>-- Ошибки </a:t>
            </a:r>
            <a:r>
              <a:rPr lang="ru-RU" dirty="0"/>
              <a:t>художника и причины искажения исторической правды</a:t>
            </a:r>
            <a:r>
              <a:rPr lang="en-US" dirty="0"/>
              <a:t>; </a:t>
            </a:r>
            <a:r>
              <a:rPr lang="ru-RU" dirty="0"/>
              <a:t>ф</a:t>
            </a:r>
            <a:r>
              <a:rPr lang="ru-RU" dirty="0" smtClean="0"/>
              <a:t>ормирование </a:t>
            </a:r>
            <a:r>
              <a:rPr lang="ru-RU" dirty="0"/>
              <a:t>у школьников навыков историографического анализа визуального источника.</a:t>
            </a:r>
          </a:p>
          <a:p>
            <a:pPr marL="109728" indent="0">
              <a:buNone/>
            </a:pPr>
            <a:r>
              <a:rPr lang="ru-RU" dirty="0" smtClean="0"/>
              <a:t>-- Современная </a:t>
            </a:r>
            <a:r>
              <a:rPr lang="ru-RU" dirty="0"/>
              <a:t>историческая наука о личностях и процессах, отраженных на полотне (дискуссионные вопросы, аргументация представителей разных исторических школ)</a:t>
            </a:r>
            <a:r>
              <a:rPr lang="en-US" dirty="0"/>
              <a:t>;</a:t>
            </a:r>
          </a:p>
          <a:p>
            <a:pPr marL="109728" indent="0">
              <a:buNone/>
            </a:pPr>
            <a:r>
              <a:rPr lang="ru-RU" dirty="0" smtClean="0"/>
              <a:t>-- Ваше </a:t>
            </a:r>
            <a:r>
              <a:rPr lang="ru-RU" dirty="0"/>
              <a:t>мнение об исторической ценности картины</a:t>
            </a:r>
            <a:r>
              <a:rPr lang="en-US" dirty="0"/>
              <a:t>;</a:t>
            </a:r>
          </a:p>
          <a:p>
            <a:pPr marL="109728" indent="0">
              <a:buNone/>
            </a:pPr>
            <a:r>
              <a:rPr lang="ru-RU" dirty="0" smtClean="0"/>
              <a:t>-- Место </a:t>
            </a:r>
            <a:r>
              <a:rPr lang="ru-RU" dirty="0"/>
              <a:t>данного произведения искусства в культурной жизни россиян (и других народов).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9680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445096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Карикатура- как источник визуализированного обучения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Карикатура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мировоззреченский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памятник и система образов, использованная автором в периоде – первоисточнике. </a:t>
            </a:r>
          </a:p>
          <a:p>
            <a:pPr>
              <a:buNone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	 Новые возможности позволяют глубже проработать карикатуру:</a:t>
            </a:r>
          </a:p>
          <a:p>
            <a:pPr marL="514350" indent="-514350">
              <a:buAutoNum type="arabicParenR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найти в хорошем качестве</a:t>
            </a:r>
          </a:p>
          <a:p>
            <a:pPr marL="514350" indent="-514350">
              <a:buAutoNum type="arabicParenR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сравнить разные виды карикатур</a:t>
            </a:r>
          </a:p>
          <a:p>
            <a:pPr marL="514350" indent="-514350">
              <a:buAutoNum type="arabicParenR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можно комбинировать карикатуру как вид наглядности  с другими ее видами.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6202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Карикатура А.Г Венецианова 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«Отечественная война 1812г»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Picture 2" descr="C:\Users\User\Desktop\book51337.g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9512" y="1700808"/>
            <a:ext cx="8784976" cy="51571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652397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296144"/>
          </a:xfrm>
        </p:spPr>
        <p:txBody>
          <a:bodyPr>
            <a:noAutofit/>
          </a:bodyPr>
          <a:lstStyle/>
          <a:p>
            <a:r>
              <a:rPr lang="ru-RU" sz="44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                </a:t>
            </a:r>
            <a:r>
              <a:rPr lang="ru-RU" sz="4400" spc="-1" dirty="0" err="1" smtClean="0">
                <a:solidFill>
                  <a:schemeClr val="accent2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+mn-lt"/>
                <a:ea typeface="DejaVu Sans"/>
              </a:rPr>
              <a:t>Инфографика</a:t>
            </a:r>
            <a:r>
              <a:rPr lang="ru-RU" sz="4400" spc="-1" dirty="0">
                <a:solidFill>
                  <a:schemeClr val="accent2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/>
            </a:r>
            <a:br>
              <a:rPr lang="ru-RU" sz="4400" spc="-1" dirty="0">
                <a:solidFill>
                  <a:schemeClr val="accent2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+mn-lt"/>
              </a:rPr>
            </a:br>
            <a:endParaRPr lang="ru-RU" sz="4400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9859"/>
            <a:ext cx="8229600" cy="5014677"/>
          </a:xfrm>
        </p:spPr>
        <p:txBody>
          <a:bodyPr/>
          <a:lstStyle/>
          <a:p>
            <a:pPr marL="720" indent="0">
              <a:buClr>
                <a:srgbClr val="000000"/>
              </a:buClr>
              <a:buNone/>
            </a:pPr>
            <a:r>
              <a:rPr lang="ru-RU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  <a:ea typeface="DejaVu Sans"/>
              </a:rPr>
              <a:t>-- </a:t>
            </a:r>
            <a:r>
              <a:rPr lang="ru-RU" sz="32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  <a:ea typeface="DejaVu Sans"/>
              </a:rPr>
              <a:t>один </a:t>
            </a:r>
            <a:r>
              <a:rPr lang="ru-RU" sz="3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  <a:ea typeface="DejaVu Sans"/>
              </a:rPr>
              <a:t>из видов альтернативного изложения определенной информации посредством создания художественных зарисовок, графиков, диаграмм прочих графических объектов на бумаге и в электронном </a:t>
            </a:r>
            <a:r>
              <a:rPr lang="ru-RU" sz="32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  <a:ea typeface="DejaVu Sans"/>
              </a:rPr>
              <a:t>варианте</a:t>
            </a:r>
          </a:p>
          <a:p>
            <a:pPr marL="720" indent="0">
              <a:buClr>
                <a:srgbClr val="000000"/>
              </a:buClr>
              <a:buNone/>
            </a:pPr>
            <a:r>
              <a:rPr lang="ru-RU" sz="32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ejaVu Sans"/>
              </a:rPr>
              <a:t>-- может </a:t>
            </a:r>
            <a:r>
              <a:rPr lang="ru-RU" sz="3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ejaVu Sans"/>
              </a:rPr>
              <a:t>быть представлена в разных формах: в качестве карикатуры, диаграммы, иллюстрации, эмблем или простых рисунков.</a:t>
            </a:r>
            <a:endParaRPr lang="ru-RU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720" indent="0">
              <a:buClr>
                <a:srgbClr val="000000"/>
              </a:buClr>
              <a:buNone/>
            </a:pPr>
            <a:endParaRPr lang="ru-RU" sz="32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 panose="02040502050405020303" pitchFamily="18" charset="0"/>
              <a:ea typeface="DejaVu Sans"/>
            </a:endParaRPr>
          </a:p>
          <a:p>
            <a:pPr marL="343080" indent="-342360">
              <a:buClr>
                <a:srgbClr val="000000"/>
              </a:buClr>
              <a:buFont typeface="Arial"/>
              <a:buChar char="•"/>
            </a:pPr>
            <a:endParaRPr lang="ru-RU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7043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368152"/>
          </a:xfrm>
        </p:spPr>
        <p:txBody>
          <a:bodyPr>
            <a:noAutofit/>
          </a:bodyPr>
          <a:lstStyle/>
          <a:p>
            <a:r>
              <a:rPr lang="ru-RU" sz="4400" spc="-1" dirty="0" smtClean="0">
                <a:solidFill>
                  <a:schemeClr val="accent2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               </a:t>
            </a:r>
            <a:r>
              <a:rPr lang="ru-RU" sz="4400" spc="-1" dirty="0" err="1" smtClean="0">
                <a:solidFill>
                  <a:schemeClr val="accent2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+mn-lt"/>
                <a:ea typeface="DejaVu Sans"/>
              </a:rPr>
              <a:t>Скрайбинг</a:t>
            </a:r>
            <a:r>
              <a:rPr lang="ru-RU" sz="4400" spc="-1" dirty="0">
                <a:solidFill>
                  <a:schemeClr val="accent2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/>
            </a:r>
            <a:br>
              <a:rPr lang="ru-RU" sz="4400" spc="-1" dirty="0">
                <a:solidFill>
                  <a:schemeClr val="accent2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+mn-lt"/>
              </a:rPr>
            </a:br>
            <a:endParaRPr lang="ru-RU" sz="4400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-- </a:t>
            </a:r>
            <a:r>
              <a:rPr lang="ru-RU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ejaVu Sans"/>
              </a:rPr>
              <a:t>Дословно </a:t>
            </a:r>
            <a:r>
              <a:rPr lang="ru-RU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ejaVu Sans"/>
              </a:rPr>
              <a:t>«</a:t>
            </a:r>
            <a:r>
              <a:rPr lang="ru-RU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ejaVu Sans"/>
              </a:rPr>
              <a:t>скрайбинг</a:t>
            </a:r>
            <a:r>
              <a:rPr lang="ru-RU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ejaVu Sans"/>
              </a:rPr>
              <a:t>» </a:t>
            </a:r>
            <a:r>
              <a:rPr lang="ru-RU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ejaVu Sans"/>
              </a:rPr>
              <a:t>(англ. </a:t>
            </a:r>
            <a:r>
              <a:rPr lang="ru-RU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ejaVu Sans"/>
              </a:rPr>
              <a:t>scribing</a:t>
            </a:r>
            <a:r>
              <a:rPr lang="ru-RU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ejaVu Sans"/>
              </a:rPr>
              <a:t>)</a:t>
            </a:r>
            <a:r>
              <a:rPr lang="ru-RU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ejaVu Sans"/>
              </a:rPr>
              <a:t> — это описывание или разметка, </a:t>
            </a:r>
            <a:r>
              <a:rPr lang="ru-RU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ejaVu Sans"/>
              </a:rPr>
              <a:t>scribe</a:t>
            </a:r>
            <a:r>
              <a:rPr lang="ru-RU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ejaVu Sans"/>
              </a:rPr>
              <a:t> — переписывать, описывать, размечать, а </a:t>
            </a:r>
            <a:r>
              <a:rPr lang="ru-RU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ejaVu Sans"/>
              </a:rPr>
              <a:t> </a:t>
            </a:r>
            <a:r>
              <a:rPr lang="ru-RU" i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ejaVu Sans"/>
              </a:rPr>
              <a:t>scriber</a:t>
            </a:r>
            <a:r>
              <a:rPr lang="ru-RU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ejaVu Sans"/>
              </a:rPr>
              <a:t> — это инструмент для </a:t>
            </a:r>
            <a:r>
              <a:rPr lang="ru-RU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ejaVu Sans"/>
              </a:rPr>
              <a:t>разметки.</a:t>
            </a:r>
          </a:p>
          <a:p>
            <a:pPr marL="10972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10547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pc="-1" dirty="0" smtClean="0">
                <a:solidFill>
                  <a:schemeClr val="accent2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  </a:t>
            </a:r>
            <a:r>
              <a:rPr lang="ru-RU" sz="4900" b="1" spc="-1" dirty="0" smtClean="0">
                <a:solidFill>
                  <a:schemeClr val="accent2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Задача </a:t>
            </a:r>
            <a:r>
              <a:rPr lang="ru-RU" sz="4900" b="1" spc="-1" dirty="0" err="1" smtClean="0">
                <a:solidFill>
                  <a:schemeClr val="accent2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скрайб</a:t>
            </a:r>
            <a:r>
              <a:rPr lang="ru-RU" sz="4900" b="1" spc="-1" dirty="0" smtClean="0">
                <a:solidFill>
                  <a:schemeClr val="accent2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-презентации</a:t>
            </a:r>
            <a:r>
              <a:rPr lang="ru-RU" sz="1600" spc="-1" dirty="0">
                <a:solidFill>
                  <a:schemeClr val="accent2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/>
            </a:r>
            <a:br>
              <a:rPr lang="ru-RU" sz="1600" spc="-1" dirty="0">
                <a:solidFill>
                  <a:schemeClr val="accent2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</a:b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73728"/>
          </a:xfrm>
        </p:spPr>
        <p:txBody>
          <a:bodyPr/>
          <a:lstStyle/>
          <a:p>
            <a:pPr marL="109728" indent="0" algn="just">
              <a:lnSpc>
                <a:spcPct val="100000"/>
              </a:lnSpc>
              <a:buNone/>
            </a:pPr>
            <a:r>
              <a:rPr lang="ru-RU" spc="-1" dirty="0" smtClean="0">
                <a:uFill>
                  <a:solidFill>
                    <a:srgbClr val="FFFFFF"/>
                  </a:solidFill>
                </a:uFill>
                <a:ea typeface="Tahoma"/>
              </a:rPr>
              <a:t>--донести </a:t>
            </a:r>
            <a:r>
              <a:rPr lang="ru-RU" spc="-1" dirty="0">
                <a:uFill>
                  <a:solidFill>
                    <a:srgbClr val="FFFFFF"/>
                  </a:solidFill>
                </a:uFill>
                <a:ea typeface="Tahoma"/>
              </a:rPr>
              <a:t>информацию, сделать ее привлекательной для слушателя и зрителя, помочь лучше ее запомнить и усвоить</a:t>
            </a:r>
            <a:r>
              <a:rPr lang="ru-RU" spc="-1" dirty="0" smtClean="0">
                <a:uFill>
                  <a:solidFill>
                    <a:srgbClr val="FFFFFF"/>
                  </a:solidFill>
                </a:uFill>
                <a:ea typeface="Tahoma"/>
              </a:rPr>
              <a:t>.</a:t>
            </a:r>
          </a:p>
          <a:p>
            <a:pPr marL="109728" indent="0" algn="just">
              <a:lnSpc>
                <a:spcPct val="100000"/>
              </a:lnSpc>
              <a:buNone/>
            </a:pPr>
            <a:endParaRPr lang="ru-RU" sz="1800" spc="-1" dirty="0"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0" y="3140968"/>
            <a:ext cx="9144000" cy="3717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05957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620688"/>
            <a:ext cx="8229600" cy="52231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tretch/>
        </p:blipFill>
        <p:spPr>
          <a:xfrm>
            <a:off x="0" y="476672"/>
            <a:ext cx="9144000" cy="638132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4643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1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/>
            </a:r>
            <a:br>
              <a:rPr lang="ru-RU" sz="1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</a:br>
            <a:r>
              <a:rPr lang="ru-RU" sz="4900" spc="-1" dirty="0">
                <a:solidFill>
                  <a:schemeClr val="accent2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+mn-lt"/>
                <a:ea typeface="DejaVu Sans"/>
              </a:rPr>
              <a:t>Новое прочтение наглядности</a:t>
            </a:r>
            <a:r>
              <a:rPr lang="ru-RU" sz="4900" spc="-1" dirty="0">
                <a:solidFill>
                  <a:schemeClr val="accent2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/>
            </a:r>
            <a:br>
              <a:rPr lang="ru-RU" sz="4900" spc="-1" dirty="0">
                <a:solidFill>
                  <a:schemeClr val="accent2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</a:br>
            <a:r>
              <a:rPr lang="ru-RU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/>
            </a:r>
            <a:br>
              <a:rPr lang="ru-RU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33768"/>
          </a:xfrm>
        </p:spPr>
        <p:txBody>
          <a:bodyPr/>
          <a:lstStyle/>
          <a:p>
            <a:pPr marL="457920" lvl="1" indent="0">
              <a:buClr>
                <a:srgbClr val="000000"/>
              </a:buClr>
              <a:buNone/>
            </a:pPr>
            <a:r>
              <a:rPr lang="ru-RU" sz="3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ejaVu Sans"/>
              </a:rPr>
              <a:t>Информационное общество</a:t>
            </a: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343080" indent="-342360">
              <a:buClr>
                <a:srgbClr val="000000"/>
              </a:buClr>
              <a:buFont typeface="Arial"/>
              <a:buChar char="•"/>
            </a:pPr>
            <a:r>
              <a:rPr lang="ru-RU" sz="3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ejaVu Sans"/>
              </a:rPr>
              <a:t>Смена культур –на смену книжной культуре пришла визуальная культура</a:t>
            </a:r>
            <a:endParaRPr lang="ru-RU" sz="1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343080" indent="-342360">
              <a:buClr>
                <a:srgbClr val="000000"/>
              </a:buClr>
              <a:buFont typeface="Arial"/>
              <a:buChar char="•"/>
            </a:pPr>
            <a:r>
              <a:rPr lang="ru-RU" sz="3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ejaVu Sans"/>
              </a:rPr>
              <a:t>Клиповое мышление</a:t>
            </a:r>
            <a:endParaRPr lang="ru-RU" sz="1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343080" indent="-342360">
              <a:buClr>
                <a:srgbClr val="000000"/>
              </a:buClr>
              <a:buFont typeface="Arial"/>
              <a:buChar char="•"/>
            </a:pPr>
            <a:r>
              <a:rPr lang="ru-RU" sz="3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ejaVu Sans"/>
              </a:rPr>
              <a:t>Многообразие путей познания мира</a:t>
            </a:r>
            <a:endParaRPr lang="ru-RU" sz="1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343080" indent="-342360">
              <a:buClr>
                <a:srgbClr val="000000"/>
              </a:buClr>
              <a:buFont typeface="Arial"/>
              <a:buChar char="•"/>
            </a:pPr>
            <a:r>
              <a:rPr lang="ru-RU" sz="3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ejaVu Sans"/>
              </a:rPr>
              <a:t>Новые требования к результатам образования (работа с различными источниками информации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07027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Анализ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фотографий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как визуального  исторического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источника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44824"/>
            <a:ext cx="8856984" cy="5013176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Сведения об авторе, место хранения изображения ( архивы, в том числе семейные)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Время, обстоятельства создания снимка. Социально культурный и исторический контекст.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Искажения фотографии и их политический смысл (монтаж, ретуширование, изменение комментариев)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 История бытование фотографий: фотовыставки, как возможность анализа менталитета, поведенческих практик, политической культуры народов в разное время; богатая </a:t>
            </a:r>
            <a:r>
              <a:rPr lang="ru-RU" dirty="0" err="1"/>
              <a:t>источниковая</a:t>
            </a:r>
            <a:r>
              <a:rPr lang="ru-RU" dirty="0"/>
              <a:t> база для первых научно- исследовательских работ.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0156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63691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+mn-lt"/>
              </a:rPr>
              <a:t>Время</a:t>
            </a:r>
            <a:r>
              <a:rPr lang="ru-RU" sz="2400" dirty="0">
                <a:solidFill>
                  <a:srgbClr val="FF0000"/>
                </a:solidFill>
                <a:latin typeface="+mn-lt"/>
              </a:rPr>
              <a:t>, обстоятельства создания </a:t>
            </a:r>
            <a:r>
              <a:rPr lang="ru-RU" sz="2400" dirty="0" smtClean="0">
                <a:solidFill>
                  <a:srgbClr val="FF0000"/>
                </a:solidFill>
                <a:latin typeface="+mn-lt"/>
              </a:rPr>
              <a:t>снимка. Социально </a:t>
            </a:r>
            <a:r>
              <a:rPr lang="ru-RU" sz="2400" dirty="0">
                <a:solidFill>
                  <a:srgbClr val="FF0000"/>
                </a:solidFill>
                <a:latin typeface="+mn-lt"/>
              </a:rPr>
              <a:t>культурный и исторический </a:t>
            </a:r>
            <a:r>
              <a:rPr lang="ru-RU" sz="2400" dirty="0" smtClean="0">
                <a:solidFill>
                  <a:srgbClr val="FF0000"/>
                </a:solidFill>
                <a:latin typeface="+mn-lt"/>
              </a:rPr>
              <a:t>контекст. </a:t>
            </a:r>
            <a:br>
              <a:rPr lang="ru-RU" sz="2400" dirty="0" smtClean="0">
                <a:solidFill>
                  <a:srgbClr val="FF0000"/>
                </a:solidFill>
                <a:latin typeface="+mn-lt"/>
              </a:rPr>
            </a:br>
            <a:r>
              <a:rPr lang="ru-RU" sz="2400" dirty="0" smtClean="0">
                <a:solidFill>
                  <a:srgbClr val="FF0000"/>
                </a:solidFill>
                <a:latin typeface="+mn-lt"/>
              </a:rPr>
              <a:t>Вестибюль </a:t>
            </a:r>
            <a:r>
              <a:rPr lang="ru-RU" sz="2400" dirty="0">
                <a:solidFill>
                  <a:srgbClr val="FF0000"/>
                </a:solidFill>
                <a:latin typeface="+mn-lt"/>
              </a:rPr>
              <a:t>станции «Комсомольская» 1935г. </a:t>
            </a:r>
            <a:br>
              <a:rPr lang="ru-RU" sz="2400" dirty="0">
                <a:solidFill>
                  <a:srgbClr val="FF0000"/>
                </a:solidFill>
                <a:latin typeface="+mn-lt"/>
              </a:rPr>
            </a:br>
            <a:r>
              <a:rPr lang="ru-RU" sz="2400" dirty="0">
                <a:solidFill>
                  <a:srgbClr val="FF0000"/>
                </a:solidFill>
                <a:latin typeface="+mn-lt"/>
              </a:rPr>
              <a:t>Извозчик уже как что-то архаичное (</a:t>
            </a:r>
            <a:r>
              <a:rPr lang="ru-RU" sz="2400" dirty="0" smtClean="0">
                <a:solidFill>
                  <a:srgbClr val="FF0000"/>
                </a:solidFill>
                <a:latin typeface="+mn-lt"/>
              </a:rPr>
              <a:t>1931 г.-2000, </a:t>
            </a:r>
            <a:r>
              <a:rPr lang="ru-RU" sz="2400" dirty="0">
                <a:solidFill>
                  <a:srgbClr val="FF0000"/>
                </a:solidFill>
              </a:rPr>
              <a:t>извозчиков, 1938 г.-</a:t>
            </a:r>
            <a:r>
              <a:rPr lang="ru-RU" sz="2400" dirty="0" smtClean="0">
                <a:solidFill>
                  <a:srgbClr val="FF0000"/>
                </a:solidFill>
              </a:rPr>
              <a:t>50)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4" name="Picture 2" descr="https://img-fotki.yandex.ru/get/6724/14576209.ef/0_d5701_30d088e3_orig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060848"/>
            <a:ext cx="9144000" cy="47971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332937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224136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Искажения фотографии и их политический </a:t>
            </a:r>
            <a:r>
              <a:rPr lang="ru-RU" sz="3200" dirty="0" smtClean="0">
                <a:solidFill>
                  <a:srgbClr val="FF0000"/>
                </a:solidFill>
              </a:rPr>
              <a:t>смысл. Обложка </a:t>
            </a:r>
            <a:r>
              <a:rPr lang="ru-RU" sz="3200" dirty="0">
                <a:solidFill>
                  <a:srgbClr val="FF0000"/>
                </a:solidFill>
              </a:rPr>
              <a:t>русского издания книги Д. Кинга « Пропавшие комиссары».</a:t>
            </a:r>
            <a:br>
              <a:rPr lang="ru-RU" sz="3200" dirty="0">
                <a:solidFill>
                  <a:srgbClr val="FF0000"/>
                </a:solidFill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Picture 2" descr="https://b1.m24.ru/c/320140.860x56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628800"/>
            <a:ext cx="9144000" cy="5229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416389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08112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История бытования </a:t>
            </a:r>
            <a:r>
              <a:rPr lang="ru-RU" sz="2800" dirty="0" smtClean="0">
                <a:solidFill>
                  <a:srgbClr val="FF0000"/>
                </a:solidFill>
              </a:rPr>
              <a:t>фотографий: советский </a:t>
            </a:r>
            <a:r>
              <a:rPr lang="ru-RU" sz="2800" dirty="0">
                <a:solidFill>
                  <a:srgbClr val="FF0000"/>
                </a:solidFill>
              </a:rPr>
              <a:t>детский сад на прогулке </a:t>
            </a:r>
            <a:r>
              <a:rPr lang="ru-RU" sz="2800" dirty="0" smtClean="0">
                <a:solidFill>
                  <a:srgbClr val="FF0000"/>
                </a:solidFill>
              </a:rPr>
              <a:t>60-е, 70-е </a:t>
            </a:r>
            <a:r>
              <a:rPr lang="ru-RU" sz="2800" dirty="0">
                <a:solidFill>
                  <a:srgbClr val="FF0000"/>
                </a:solidFill>
              </a:rPr>
              <a:t>г.</a:t>
            </a:r>
            <a:br>
              <a:rPr lang="ru-RU" sz="2800" dirty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" name="Picture 6" descr="http://god2019.net/Photo/Photo/vospitatel_i_deti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788" y="1736812"/>
            <a:ext cx="4355976" cy="2664295"/>
          </a:xfrm>
          <a:prstGeom prst="rect">
            <a:avLst/>
          </a:prstGeom>
          <a:noFill/>
        </p:spPr>
      </p:pic>
      <p:pic>
        <p:nvPicPr>
          <p:cNvPr id="5" name="Рисунок 4" descr="http://mtdata.ru/u1/photo3112/20768528887-0/original.jpe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700808"/>
            <a:ext cx="432105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https://user67902.clients-cdnnow.ru/localStorage/news/61/36/36/1d/6136361d_resizedScaled_1020to54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35695" y="4581128"/>
            <a:ext cx="5112569" cy="22768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501441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41379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Выводы 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0577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>
                <a:cs typeface="Times New Roman" pitchFamily="18" charset="0"/>
              </a:rPr>
              <a:t>--</a:t>
            </a:r>
            <a:r>
              <a:rPr lang="ru-RU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dirty="0">
                <a:cs typeface="Times New Roman" pitchFamily="18" charset="0"/>
              </a:rPr>
              <a:t>Традиционная наглядность и визуализация помогают увеличит эффективность обучения </a:t>
            </a:r>
            <a:r>
              <a:rPr lang="ru-RU" dirty="0" smtClean="0">
                <a:cs typeface="Times New Roman" pitchFamily="18" charset="0"/>
              </a:rPr>
              <a:t>истории </a:t>
            </a:r>
            <a:r>
              <a:rPr lang="ru-RU" smtClean="0">
                <a:cs typeface="Times New Roman" pitchFamily="18" charset="0"/>
              </a:rPr>
              <a:t>и обществознанию, </a:t>
            </a:r>
            <a:r>
              <a:rPr lang="ru-RU" dirty="0">
                <a:cs typeface="Times New Roman" pitchFamily="18" charset="0"/>
              </a:rPr>
              <a:t>т.к. именно это позволяет создавать устойчивые образы в представлении учеников</a:t>
            </a:r>
            <a:r>
              <a:rPr lang="ru-RU" dirty="0" smtClean="0"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cs typeface="Times New Roman" pitchFamily="18" charset="0"/>
              </a:rPr>
              <a:t> </a:t>
            </a:r>
          </a:p>
          <a:p>
            <a:pPr marL="109728" indent="0">
              <a:buNone/>
            </a:pPr>
            <a:r>
              <a:rPr lang="ru-RU" dirty="0" smtClean="0"/>
              <a:t>-- Овладение </a:t>
            </a:r>
            <a:r>
              <a:rPr lang="ru-RU" dirty="0"/>
              <a:t>навыками «чтения» визуальных источников поднимает учеников от мыслительных операций первого уровня ( описать, перечислить, </a:t>
            </a:r>
            <a:r>
              <a:rPr lang="ru-RU" dirty="0" smtClean="0"/>
              <a:t>запомнить, назвать, представить, рассказать, фиксировать</a:t>
            </a:r>
            <a:r>
              <a:rPr lang="ru-RU" dirty="0"/>
              <a:t>, вспомнить, сформулировать, сообщить, выделить, показать, назвать) к процедурам более высокого класса</a:t>
            </a:r>
            <a:r>
              <a:rPr lang="en-US" dirty="0"/>
              <a:t>: </a:t>
            </a:r>
            <a:r>
              <a:rPr lang="ru-RU" dirty="0"/>
              <a:t>проанализировать, объяснить, проверить, сравнить, </a:t>
            </a:r>
            <a:r>
              <a:rPr lang="ru-RU" dirty="0" smtClean="0"/>
              <a:t>выявить, создать, разработать</a:t>
            </a:r>
            <a:r>
              <a:rPr lang="ru-RU" dirty="0"/>
              <a:t>, аргументировать, </a:t>
            </a:r>
            <a:r>
              <a:rPr lang="ru-RU" dirty="0" smtClean="0"/>
              <a:t>критиковать, противопоставлять</a:t>
            </a:r>
            <a:r>
              <a:rPr lang="ru-RU" dirty="0"/>
              <a:t>.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145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517104"/>
          </a:xfrm>
        </p:spPr>
        <p:txBody>
          <a:bodyPr>
            <a:noAutofit/>
          </a:bodyPr>
          <a:lstStyle/>
          <a:p>
            <a:r>
              <a:rPr lang="ru-RU" sz="440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Визуальный поворот в исторической науке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369672"/>
          </a:xfrm>
        </p:spPr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ru-RU" dirty="0" smtClean="0"/>
              <a:t>--  </a:t>
            </a:r>
            <a:r>
              <a:rPr lang="ru-RU" dirty="0"/>
              <a:t>Складываются новые направления исследования :</a:t>
            </a:r>
            <a:r>
              <a:rPr lang="ru-RU" b="1" i="1" dirty="0"/>
              <a:t>визуальная антропология, визуальная история, историческая реконструкция.</a:t>
            </a:r>
          </a:p>
          <a:p>
            <a:pPr marL="109728" indent="0">
              <a:buNone/>
            </a:pPr>
            <a:r>
              <a:rPr lang="ru-RU" dirty="0" smtClean="0"/>
              <a:t>-- Стремительное </a:t>
            </a:r>
            <a:r>
              <a:rPr lang="ru-RU" dirty="0"/>
              <a:t>развитие </a:t>
            </a:r>
            <a:r>
              <a:rPr lang="ru-RU" b="1" i="1" dirty="0"/>
              <a:t>визуальной антропологии</a:t>
            </a:r>
            <a:r>
              <a:rPr lang="ru-RU" dirty="0"/>
              <a:t>, в рамках которой изучаются различные проявления визуализации и используется новый </a:t>
            </a:r>
            <a:r>
              <a:rPr lang="ru-RU" u="sng" dirty="0"/>
              <a:t> инструментарий сбора информации</a:t>
            </a:r>
            <a:r>
              <a:rPr lang="ru-RU" dirty="0"/>
              <a:t> (кинокамера)</a:t>
            </a:r>
          </a:p>
          <a:p>
            <a:pPr marL="109728" indent="0">
              <a:buNone/>
            </a:pPr>
            <a:r>
              <a:rPr lang="ru-RU" dirty="0" smtClean="0"/>
              <a:t>-- Основным </a:t>
            </a:r>
            <a:r>
              <a:rPr lang="ru-RU" dirty="0"/>
              <a:t>каналом становится распространения информации становится </a:t>
            </a:r>
            <a:r>
              <a:rPr lang="ru-RU" i="1" u="sng" dirty="0" err="1"/>
              <a:t>аудивизуализация</a:t>
            </a:r>
            <a:r>
              <a:rPr lang="ru-RU" dirty="0"/>
              <a:t> (реклама, телевидение, видео, кинематограф)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1382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Визуальная антропология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-- Первоначально </a:t>
            </a:r>
            <a:r>
              <a:rPr lang="ru-RU" dirty="0"/>
              <a:t>под </a:t>
            </a:r>
            <a:r>
              <a:rPr lang="ru-RU" b="1" dirty="0"/>
              <a:t>визуальной антропологией</a:t>
            </a:r>
            <a:r>
              <a:rPr lang="ru-RU" dirty="0"/>
              <a:t> понимали этнографическое документирование средствами фото- и киносъемки.</a:t>
            </a:r>
          </a:p>
          <a:p>
            <a:pPr>
              <a:buNone/>
            </a:pPr>
            <a:r>
              <a:rPr lang="ru-RU" dirty="0" smtClean="0"/>
              <a:t>-- К </a:t>
            </a:r>
            <a:r>
              <a:rPr lang="ru-RU" dirty="0"/>
              <a:t>сфере визуальной антропологии сегодня относятся также научные практики, основанные на анализе разнообразных изобразительных источников, важными из которых являются фото- и кинодокументы</a:t>
            </a:r>
          </a:p>
        </p:txBody>
      </p:sp>
    </p:spTree>
    <p:extLst>
      <p:ext uri="{BB962C8B-B14F-4D97-AF65-F5344CB8AC3E}">
        <p14:creationId xmlns:p14="http://schemas.microsoft.com/office/powerpoint/2010/main" val="1573100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Визуальная </a:t>
            </a:r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антропология</a:t>
            </a:r>
            <a:endParaRPr lang="ru-RU" sz="4400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Стремительное развитие </a:t>
            </a:r>
            <a:r>
              <a:rPr lang="ru-RU" b="1" i="1" dirty="0"/>
              <a:t>визуальной антропологии</a:t>
            </a:r>
            <a:r>
              <a:rPr lang="ru-RU" dirty="0"/>
              <a:t>, в рамках которой изучаются различные проявления визуализации и используется новый </a:t>
            </a:r>
            <a:r>
              <a:rPr lang="ru-RU" u="sng" dirty="0"/>
              <a:t> инструментарий сбора информации</a:t>
            </a:r>
            <a:r>
              <a:rPr lang="ru-RU" dirty="0"/>
              <a:t> (кинокамера)</a:t>
            </a:r>
          </a:p>
          <a:p>
            <a:r>
              <a:rPr lang="ru-RU" dirty="0"/>
              <a:t>Основным каналом становится распространения информации становится </a:t>
            </a:r>
            <a:r>
              <a:rPr lang="ru-RU" i="1" u="sng" dirty="0" err="1"/>
              <a:t>аудивизуализация</a:t>
            </a:r>
            <a:r>
              <a:rPr lang="ru-RU" dirty="0"/>
              <a:t> (реклама, телевидение, видео, кинематограф)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7332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08112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Историческая реконструкция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0172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/>
              <a:t>Реконструкция</a:t>
            </a:r>
            <a:r>
              <a:rPr lang="ru-RU" dirty="0"/>
              <a:t> - восстановление первоначального вида, облика чего-либо по остаткам или письменным источникам (Большом энциклопедическом словаре)</a:t>
            </a:r>
          </a:p>
          <a:p>
            <a:pPr>
              <a:buNone/>
            </a:pPr>
            <a:r>
              <a:rPr lang="ru-RU" dirty="0"/>
              <a:t>Реконструкцией является только тот предмет, комплекс предметов, который сделан на основе достоверных сведений. </a:t>
            </a:r>
          </a:p>
          <a:p>
            <a:pPr>
              <a:buNone/>
            </a:pPr>
            <a:r>
              <a:rPr lang="ru-RU" dirty="0"/>
              <a:t>При реконструкции используются четыре основных источника:</a:t>
            </a:r>
          </a:p>
          <a:p>
            <a:r>
              <a:rPr lang="ru-RU" dirty="0"/>
              <a:t>Сохранившиеся до нашего времени образцы из коллекций</a:t>
            </a:r>
          </a:p>
          <a:p>
            <a:r>
              <a:rPr lang="ru-RU" dirty="0"/>
              <a:t>Археологические данные</a:t>
            </a:r>
          </a:p>
          <a:p>
            <a:r>
              <a:rPr lang="ru-RU" dirty="0"/>
              <a:t>Синхронные изобразительные источники</a:t>
            </a:r>
          </a:p>
          <a:p>
            <a:r>
              <a:rPr lang="ru-RU" dirty="0"/>
              <a:t>Синхронные письменные источники</a:t>
            </a:r>
          </a:p>
        </p:txBody>
      </p:sp>
    </p:spTree>
    <p:extLst>
      <p:ext uri="{BB962C8B-B14F-4D97-AF65-F5344CB8AC3E}">
        <p14:creationId xmlns:p14="http://schemas.microsoft.com/office/powerpoint/2010/main" val="3825855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Визуальная история</a:t>
            </a:r>
            <a:endParaRPr lang="ru-RU" sz="4400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/>
              <a:t>Визуальная история</a:t>
            </a:r>
            <a:r>
              <a:rPr lang="ru-RU" dirty="0"/>
              <a:t>-это самостоятельное направление в исторической науке, основой которой является совокупность приемов работы с визуальным источником (фотографией, открыткой, картиной, фильмом, вещью).</a:t>
            </a: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5894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spc="-1" dirty="0">
                <a:solidFill>
                  <a:schemeClr val="accent2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+mn-lt"/>
                <a:ea typeface="DejaVu Sans"/>
              </a:rPr>
              <a:t>Иоффе Андрей Наумович</a:t>
            </a:r>
            <a:endParaRPr lang="ru-RU" sz="4400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</a:t>
            </a:r>
          </a:p>
          <a:p>
            <a:pPr marL="109728" indent="0">
              <a:buNone/>
            </a:pPr>
            <a:r>
              <a:rPr lang="ru-RU" sz="32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ejaVu Sans"/>
              </a:rPr>
              <a:t>-- Визуализация </a:t>
            </a:r>
            <a:r>
              <a:rPr lang="ru-RU" sz="3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ejaVu Sans"/>
              </a:rPr>
              <a:t>– способ получения и обобщения знаний на основе зрительного образа понятия, события, процесса, явления, факта, основанный на ассоциативном мышлении и системном  структурировании информации в наглядной форме</a:t>
            </a:r>
            <a:endParaRPr lang="ru-RU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438</TotalTime>
  <Words>1314</Words>
  <Application>Microsoft Office PowerPoint</Application>
  <PresentationFormat>Экран (4:3)</PresentationFormat>
  <Paragraphs>124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Городская</vt:lpstr>
      <vt:lpstr>Визуализация в процессе обучения истории и обществознания в современной школе</vt:lpstr>
      <vt:lpstr>   История возникновения</vt:lpstr>
      <vt:lpstr>  Новое прочтение наглядности  </vt:lpstr>
      <vt:lpstr>Визуальный поворот в исторической науке</vt:lpstr>
      <vt:lpstr>Визуальная антропология</vt:lpstr>
      <vt:lpstr>Визуальная антропология</vt:lpstr>
      <vt:lpstr>Историческая реконструкция</vt:lpstr>
      <vt:lpstr>Визуальная история</vt:lpstr>
      <vt:lpstr>Иоффе Андрей Наумович</vt:lpstr>
      <vt:lpstr>Визуальное мышление-</vt:lpstr>
      <vt:lpstr>Визуальный поворот в исторической науке</vt:lpstr>
      <vt:lpstr>Современные  характеристики   визуализации</vt:lpstr>
      <vt:lpstr>Презентация PowerPoint</vt:lpstr>
      <vt:lpstr>Презентация PowerPoint</vt:lpstr>
      <vt:lpstr>Типология визуальных источников </vt:lpstr>
      <vt:lpstr>Методические правила </vt:lpstr>
      <vt:lpstr>Виды педагогической деятельности: </vt:lpstr>
      <vt:lpstr>Минусы современных визуальных технологий:</vt:lpstr>
      <vt:lpstr>Отличия между традиционной наглядностью и визуализированным преподаванием:</vt:lpstr>
      <vt:lpstr>Примеры визуальных источников  Картина И.Е. Репина «Бурлаки на Волге»</vt:lpstr>
      <vt:lpstr>           Алгоритм технологии</vt:lpstr>
      <vt:lpstr>Алгоритм технологии</vt:lpstr>
      <vt:lpstr>Алгоритм  технологии</vt:lpstr>
      <vt:lpstr>Карикатура- как источник визуализированного обучения.</vt:lpstr>
      <vt:lpstr>Карикатура А.Г Венецианова  «Отечественная война 1812г»</vt:lpstr>
      <vt:lpstr>                  Инфографика </vt:lpstr>
      <vt:lpstr>                 Скрайбинг </vt:lpstr>
      <vt:lpstr>      Задача скрайб-презентации </vt:lpstr>
      <vt:lpstr>Презентация PowerPoint</vt:lpstr>
      <vt:lpstr>Анализ фотографий как визуального  исторического источника</vt:lpstr>
      <vt:lpstr>Время, обстоятельства создания снимка. Социально культурный и исторический контекст.  Вестибюль станции «Комсомольская» 1935г.  Извозчик уже как что-то архаичное (1931 г.-2000, извозчиков, 1938 г.-50) </vt:lpstr>
      <vt:lpstr>Искажения фотографии и их политический смысл. Обложка русского издания книги Д. Кинга « Пропавшие комиссары». </vt:lpstr>
      <vt:lpstr>История бытования фотографий: советский детский сад на прогулке 60-е, 70-е г. </vt:lpstr>
      <vt:lpstr>                         Выводы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Визуализация в процессе обучения истории и обществознания</dc:title>
  <dc:creator>User</dc:creator>
  <cp:lastModifiedBy>User</cp:lastModifiedBy>
  <cp:revision>59</cp:revision>
  <dcterms:created xsi:type="dcterms:W3CDTF">2018-10-31T04:13:30Z</dcterms:created>
  <dcterms:modified xsi:type="dcterms:W3CDTF">2018-11-29T03:13:17Z</dcterms:modified>
</cp:coreProperties>
</file>