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71" r:id="rId4"/>
    <p:sldId id="268" r:id="rId5"/>
    <p:sldId id="272" r:id="rId6"/>
    <p:sldId id="270" r:id="rId7"/>
    <p:sldId id="267" r:id="rId8"/>
    <p:sldId id="269" r:id="rId9"/>
    <p:sldId id="258" r:id="rId10"/>
    <p:sldId id="266" r:id="rId11"/>
    <p:sldId id="262" r:id="rId12"/>
    <p:sldId id="261" r:id="rId13"/>
    <p:sldId id="263" r:id="rId14"/>
    <p:sldId id="259" r:id="rId15"/>
    <p:sldId id="264" r:id="rId16"/>
    <p:sldId id="260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B5CC-DD64-45BC-8B9A-62A684041C6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035CB-B3AF-4CD5-8CD8-342DF1FFD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2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35CB-B3AF-4CD5-8CD8-342DF1FFD4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5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Визуализация в процессе обучения истории и </a:t>
            </a:r>
            <a:r>
              <a:rPr lang="ru-RU" dirty="0" smtClean="0"/>
              <a:t>обществознания </a:t>
            </a:r>
            <a:r>
              <a:rPr lang="ru-RU" dirty="0" smtClean="0"/>
              <a:t>в современной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Визуальное мышление-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это </a:t>
            </a:r>
            <a:r>
              <a:rPr lang="ru-RU" dirty="0"/>
              <a:t>форма мышления, в основе которой стоит «наглядно-действенное и наглядно-образное мышление, где при уподоблении предметно-практических и чувственно-практических действий свойства объектов формируются внешние перцептивные действия, а в дальнейшем происходит сокращение и </a:t>
            </a:r>
            <a:r>
              <a:rPr lang="ru-RU" dirty="0" err="1" smtClean="0"/>
              <a:t>интериоризация</a:t>
            </a:r>
            <a:r>
              <a:rPr lang="ru-RU" dirty="0" smtClean="0"/>
              <a:t>  </a:t>
            </a:r>
            <a:r>
              <a:rPr lang="ru-RU" dirty="0"/>
              <a:t>этих действий»</a:t>
            </a:r>
          </a:p>
        </p:txBody>
      </p:sp>
    </p:spTree>
    <p:extLst>
      <p:ext uri="{BB962C8B-B14F-4D97-AF65-F5344CB8AC3E}">
        <p14:creationId xmlns:p14="http://schemas.microsoft.com/office/powerpoint/2010/main" val="329391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Визуальный поворот в исторической науке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-- Происходит </a:t>
            </a:r>
            <a:r>
              <a:rPr lang="ru-RU" dirty="0"/>
              <a:t>постепенное </a:t>
            </a:r>
            <a:r>
              <a:rPr lang="ru-RU" i="1" u="sng" dirty="0"/>
              <a:t>изменение языка </a:t>
            </a:r>
            <a:r>
              <a:rPr lang="ru-RU" i="1" u="sng" dirty="0" err="1"/>
              <a:t>исторческой</a:t>
            </a:r>
            <a:r>
              <a:rPr lang="ru-RU" i="1" u="sng" dirty="0"/>
              <a:t> науки </a:t>
            </a:r>
            <a:r>
              <a:rPr lang="ru-RU" dirty="0"/>
              <a:t>и его понятийного аппарата, где все большее применение находят </a:t>
            </a:r>
            <a:r>
              <a:rPr lang="ru-RU" b="1" dirty="0"/>
              <a:t>слова и термины</a:t>
            </a:r>
            <a:r>
              <a:rPr lang="ru-RU" dirty="0"/>
              <a:t>, отражающие различные варианты визуализации («портрет», «образ», «облик», «</a:t>
            </a:r>
            <a:r>
              <a:rPr lang="ru-RU" dirty="0" err="1"/>
              <a:t>ландшафт»и</a:t>
            </a:r>
            <a:r>
              <a:rPr lang="ru-RU" dirty="0"/>
              <a:t> </a:t>
            </a:r>
            <a:r>
              <a:rPr lang="ru-RU" dirty="0" err="1" smtClean="0"/>
              <a:t>пр</a:t>
            </a:r>
            <a:r>
              <a:rPr lang="ru-RU" dirty="0" smtClean="0"/>
              <a:t>)</a:t>
            </a:r>
          </a:p>
          <a:p>
            <a:pPr marL="109728" indent="0">
              <a:buNone/>
            </a:pPr>
            <a:r>
              <a:rPr lang="ru-RU" dirty="0" smtClean="0"/>
              <a:t>-- Происходит </a:t>
            </a:r>
            <a:r>
              <a:rPr lang="ru-RU" dirty="0"/>
              <a:t>визуализация </a:t>
            </a:r>
            <a:r>
              <a:rPr lang="ru-RU" i="1" u="sng" dirty="0"/>
              <a:t>традиционных способов репрезентации</a:t>
            </a:r>
            <a:r>
              <a:rPr lang="ru-RU" dirty="0"/>
              <a:t> результатов исторического исследования; в частности, появляются </a:t>
            </a:r>
            <a:r>
              <a:rPr lang="ru-RU" b="1" dirty="0" err="1"/>
              <a:t>мультимедиапубликации</a:t>
            </a:r>
            <a:r>
              <a:rPr lang="ru-RU" dirty="0"/>
              <a:t> (Виртуальный музей)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Современные  </a:t>
            </a:r>
            <a:r>
              <a:rPr lang="ru-RU" sz="4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характеристики </a:t>
            </a:r>
            <a: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 </a:t>
            </a:r>
            <a:r>
              <a:rPr lang="ru-RU" sz="4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 визуализации</a:t>
            </a:r>
            <a:endParaRPr lang="ru-RU" sz="4400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Визуализация является не вспомогательным или иллюстрирующим элементом, а самостоятельным способом активизации деятельности учащихся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Становится способом вызвать обсуждение и стимулировать выработку собственной позиции у учащихся и признание разных подходов и взглядов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Имеет не эпизодический, а системный характер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«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визуального мышления учеников является очень важной задачей для их предстоящей профессиональной деятельности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современных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 совершенствования и распространения средств визуальной коммуникации, что позволит лучше ориентироваться в потоке визуальной информации»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А.В. Лагун</a:t>
            </a:r>
          </a:p>
          <a:p>
            <a:pPr marL="109728" indent="0">
              <a:buNone/>
            </a:pPr>
            <a:r>
              <a:rPr lang="ru-RU" dirty="0" smtClean="0"/>
              <a:t>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4400" dirty="0" smtClean="0"/>
              <a:t>«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лавное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– предъявляемые в ФГОС требования к развитию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способности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учащихся находить и считывать информацию из любых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источников, включая визуальные…»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24936" cy="86409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Типология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визуальных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источников</a:t>
            </a:r>
            <a:r>
              <a:rPr lang="ru-RU" sz="48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/>
            </a:r>
            <a:br>
              <a:rPr lang="ru-RU" sz="48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lvl="0" indent="0">
              <a:buClr>
                <a:srgbClr val="A04DA3"/>
              </a:buClr>
              <a:buNone/>
            </a:pPr>
            <a:r>
              <a:rPr lang="ru-RU" dirty="0" smtClean="0">
                <a:solidFill>
                  <a:prstClr val="black"/>
                </a:solidFill>
              </a:rPr>
              <a:t>                   </a:t>
            </a:r>
          </a:p>
          <a:p>
            <a:pPr marL="109728" indent="0">
              <a:buNone/>
            </a:pPr>
            <a:r>
              <a:rPr lang="ru-RU" sz="3200" dirty="0" smtClean="0"/>
              <a:t>-- Художественно-изобразительные </a:t>
            </a:r>
            <a:r>
              <a:rPr lang="ru-RU" sz="3200" dirty="0"/>
              <a:t>(произведения изобразительного искусства, кино и фотографии)</a:t>
            </a:r>
            <a:r>
              <a:rPr lang="en-US" sz="3200" dirty="0"/>
              <a:t>;</a:t>
            </a:r>
            <a:endParaRPr lang="ru-RU" sz="3200" dirty="0"/>
          </a:p>
          <a:p>
            <a:pPr marL="109728" indent="0">
              <a:buNone/>
            </a:pPr>
            <a:r>
              <a:rPr lang="ru-RU" sz="3200" dirty="0" smtClean="0"/>
              <a:t>-- Изобразительно-графические </a:t>
            </a:r>
            <a:r>
              <a:rPr lang="ru-RU" sz="3200" dirty="0"/>
              <a:t>( карты, планы ,схемы)</a:t>
            </a:r>
            <a:r>
              <a:rPr lang="en-US" sz="3200" dirty="0"/>
              <a:t>;</a:t>
            </a:r>
            <a:endParaRPr lang="ru-RU" sz="3200" dirty="0"/>
          </a:p>
          <a:p>
            <a:pPr marL="109728" indent="0">
              <a:buNone/>
            </a:pPr>
            <a:r>
              <a:rPr lang="ru-RU" sz="3200" dirty="0" smtClean="0"/>
              <a:t>-- Изобразительно-натуральные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ru-RU" sz="3200" dirty="0"/>
              <a:t>документальная фотография, кинокадры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109728" lvl="0" indent="0">
              <a:buClr>
                <a:srgbClr val="A04DA3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   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60040"/>
          </a:xfrm>
        </p:spPr>
        <p:txBody>
          <a:bodyPr>
            <a:noAutofit/>
          </a:bodyPr>
          <a:lstStyle/>
          <a:p>
            <a: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Методические правила</a:t>
            </a:r>
            <a:r>
              <a:rPr lang="ru-RU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0534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-- Визуализация </a:t>
            </a:r>
            <a:r>
              <a:rPr lang="ru-RU" sz="2800" dirty="0"/>
              <a:t>не должна отменять активности </a:t>
            </a:r>
            <a:r>
              <a:rPr lang="ru-RU" sz="2800" dirty="0" smtClean="0"/>
              <a:t>учащихся.</a:t>
            </a:r>
            <a:endParaRPr lang="ru-RU" sz="2800" dirty="0"/>
          </a:p>
          <a:p>
            <a:r>
              <a:rPr lang="ru-RU" sz="2800" dirty="0" smtClean="0"/>
              <a:t>  -- Учащиеся </a:t>
            </a:r>
            <a:r>
              <a:rPr lang="ru-RU" sz="2800" dirty="0"/>
              <a:t>должны получать опыт самостоятельной </a:t>
            </a:r>
            <a:r>
              <a:rPr lang="ru-RU" sz="2800" dirty="0" smtClean="0"/>
              <a:t>визуализации.</a:t>
            </a:r>
            <a:endParaRPr lang="ru-RU" sz="2800" dirty="0"/>
          </a:p>
          <a:p>
            <a:r>
              <a:rPr lang="ru-RU" sz="2800" dirty="0" smtClean="0"/>
              <a:t>  -- Визуальный </a:t>
            </a:r>
            <a:r>
              <a:rPr lang="ru-RU" sz="2800" dirty="0"/>
              <a:t>ряд не должен навязывать ни позицию, ни образы, а только давать повод для размышлений  и организации </a:t>
            </a:r>
            <a:r>
              <a:rPr lang="ru-RU" sz="2800" dirty="0" smtClean="0"/>
              <a:t>дискуссии.</a:t>
            </a:r>
            <a:endParaRPr lang="ru-RU" sz="2800" dirty="0"/>
          </a:p>
          <a:p>
            <a:r>
              <a:rPr lang="ru-RU" sz="2800" dirty="0" smtClean="0"/>
              <a:t>  -- Художественное </a:t>
            </a:r>
            <a:r>
              <a:rPr lang="ru-RU" sz="2800" dirty="0"/>
              <a:t>исполнение должно быть технологичным и простым для </a:t>
            </a:r>
            <a:r>
              <a:rPr lang="ru-RU" sz="2800" dirty="0" smtClean="0"/>
              <a:t>воспроизведения.</a:t>
            </a:r>
            <a:endParaRPr lang="ru-RU" sz="2800" dirty="0"/>
          </a:p>
          <a:p>
            <a:r>
              <a:rPr lang="ru-RU" sz="2800" dirty="0" smtClean="0"/>
              <a:t>   -- Должно </a:t>
            </a:r>
            <a:r>
              <a:rPr lang="ru-RU" sz="2800" dirty="0"/>
              <a:t>быть умеренное информационное насыщение, определенный баланс визуальности и </a:t>
            </a:r>
            <a:r>
              <a:rPr lang="ru-RU" sz="2800" dirty="0" smtClean="0"/>
              <a:t>вербальности.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педагогической деятельности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метод линейного представления информации, в рамках которого учитель знакомит с новым материалом в рамках всего мультимедийного  ресурса.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метод нелинейного представления информации, где ученик сам может передвигаться между мультимедийными ресурсами посредством гиперссылок.</a:t>
            </a:r>
          </a:p>
        </p:txBody>
      </p:sp>
    </p:spTree>
    <p:extLst>
      <p:ext uri="{BB962C8B-B14F-4D97-AF65-F5344CB8AC3E}">
        <p14:creationId xmlns:p14="http://schemas.microsoft.com/office/powerpoint/2010/main" val="371966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0108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Минусы современных визуальных технологий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-- растет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возможность появление препятствий для развития воображения, фантазии и творчества учеников;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-- недостаточно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развивается логическое мышление по сравнению с образным;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-- учебно-методические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комплексы не успевают развиваться в ногу с бурным ростом методических возможностей компьютерных видов визуализации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7405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Отличия между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традиционной наглядностью и визуализированным преподаванием: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49424"/>
            <a:ext cx="8856912" cy="4325112"/>
          </a:xfrm>
        </p:spPr>
        <p:txBody>
          <a:bodyPr>
            <a:normAutofit lnSpcReduction="10000"/>
          </a:bodyPr>
          <a:lstStyle/>
          <a:p>
            <a:pPr marL="514350" lvl="0" indent="-51435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Объединение многокомпонентной информационной среды (текста, звука, графики, фото, видео) в однородном цифровом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представлении.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надежного и долговечного хранения больших объемов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Простота переработки информации от рутинных до творческих операций.</a:t>
            </a:r>
          </a:p>
          <a:p>
            <a:pPr marL="514350" lvl="0" indent="-51435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визуализация очень гибкая. </a:t>
            </a:r>
          </a:p>
          <a:p>
            <a:pPr marL="514350" lvl="0" indent="-51435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Визуализация предполагает свертывание информации  в начальный образ.</a:t>
            </a:r>
          </a:p>
        </p:txBody>
      </p:sp>
    </p:spTree>
    <p:extLst>
      <p:ext uri="{BB962C8B-B14F-4D97-AF65-F5344CB8AC3E}">
        <p14:creationId xmlns:p14="http://schemas.microsoft.com/office/powerpoint/2010/main" val="243739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История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возникновения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ct val="20000"/>
              </a:spcBef>
              <a:buClrTx/>
              <a:buNone/>
            </a:pPr>
            <a:r>
              <a:rPr lang="ru-RU" sz="4600" b="1" dirty="0" smtClean="0"/>
              <a:t>     ---   </a:t>
            </a:r>
            <a:r>
              <a:rPr lang="ru-RU" sz="11200" dirty="0">
                <a:solidFill>
                  <a:prstClr val="black"/>
                </a:solidFill>
              </a:rPr>
              <a:t>Конец </a:t>
            </a:r>
            <a:r>
              <a:rPr lang="ru-RU" sz="11200" dirty="0" smtClean="0">
                <a:solidFill>
                  <a:prstClr val="black"/>
                </a:solidFill>
              </a:rPr>
              <a:t>1980-х начало 2000-х </a:t>
            </a:r>
            <a:r>
              <a:rPr lang="ru-RU" sz="11200" dirty="0">
                <a:solidFill>
                  <a:prstClr val="black"/>
                </a:solidFill>
              </a:rPr>
              <a:t>гг. – начало «визуального поворота», связанного с развитием культурной истории</a:t>
            </a:r>
            <a:r>
              <a:rPr lang="ru-RU" sz="112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ru-RU" sz="11200" dirty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ru-RU" sz="11200" dirty="0" smtClean="0">
                <a:solidFill>
                  <a:prstClr val="black"/>
                </a:solidFill>
              </a:rPr>
              <a:t>   --Широкое </a:t>
            </a:r>
            <a:r>
              <a:rPr lang="ru-RU" sz="11200" dirty="0">
                <a:solidFill>
                  <a:prstClr val="black"/>
                </a:solidFill>
              </a:rPr>
              <a:t>исследование разнообразных типов изображений</a:t>
            </a:r>
            <a:r>
              <a:rPr lang="en-US" sz="11200" dirty="0">
                <a:solidFill>
                  <a:prstClr val="black"/>
                </a:solidFill>
              </a:rPr>
              <a:t>:</a:t>
            </a:r>
            <a:r>
              <a:rPr lang="ru-RU" sz="11200" dirty="0">
                <a:solidFill>
                  <a:prstClr val="black"/>
                </a:solidFill>
              </a:rPr>
              <a:t> от</a:t>
            </a:r>
            <a:r>
              <a:rPr lang="en-US" sz="11200" dirty="0">
                <a:solidFill>
                  <a:prstClr val="black"/>
                </a:solidFill>
              </a:rPr>
              <a:t> </a:t>
            </a:r>
            <a:r>
              <a:rPr lang="ru-RU" sz="11200" dirty="0">
                <a:solidFill>
                  <a:prstClr val="black"/>
                </a:solidFill>
              </a:rPr>
              <a:t>примитивных графических и живописных до необычайных оптических образов.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ru-RU" sz="11200" dirty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ru-RU" sz="11200" dirty="0">
                <a:solidFill>
                  <a:prstClr val="black"/>
                </a:solidFill>
              </a:rPr>
              <a:t> </a:t>
            </a:r>
            <a:r>
              <a:rPr lang="ru-RU" sz="11200" dirty="0" smtClean="0">
                <a:solidFill>
                  <a:prstClr val="black"/>
                </a:solidFill>
              </a:rPr>
              <a:t> --Визуальное </a:t>
            </a:r>
            <a:r>
              <a:rPr lang="ru-RU" sz="11200" dirty="0">
                <a:solidFill>
                  <a:prstClr val="black"/>
                </a:solidFill>
              </a:rPr>
              <a:t>не менее информативно, чем вербальный источник!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ru-RU" sz="11200" dirty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ru-RU" sz="11200" dirty="0" smtClean="0">
                <a:solidFill>
                  <a:prstClr val="black"/>
                </a:solidFill>
              </a:rPr>
              <a:t>  --Формирование </a:t>
            </a:r>
            <a:r>
              <a:rPr lang="ru-RU" sz="11200" dirty="0">
                <a:solidFill>
                  <a:prstClr val="black"/>
                </a:solidFill>
              </a:rPr>
              <a:t>новых исследовательских и образовательных практик.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624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Примеры визуальных источников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Картина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И.Е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Репина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«Бурлаки на Волге»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User\Desktop\burlak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28775"/>
            <a:ext cx="8640959" cy="522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0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Алгоритм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851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-- Сведения </a:t>
            </a:r>
            <a:r>
              <a:rPr lang="ru-RU" dirty="0"/>
              <a:t>о художнике</a:t>
            </a:r>
            <a:r>
              <a:rPr lang="en-US" dirty="0"/>
              <a:t>: </a:t>
            </a:r>
            <a:r>
              <a:rPr lang="ru-RU" dirty="0"/>
              <a:t>биография, к какой художественной школе принадлежал, произведения.                                                  </a:t>
            </a:r>
            <a:r>
              <a:rPr lang="ru-RU" dirty="0" smtClean="0"/>
              <a:t>Избегать </a:t>
            </a:r>
            <a:r>
              <a:rPr lang="ru-RU" dirty="0"/>
              <a:t>излишней информации, формы «родился, крестился, женился…»</a:t>
            </a:r>
            <a:r>
              <a:rPr lang="en-US" dirty="0"/>
              <a:t>;</a:t>
            </a:r>
            <a:endParaRPr lang="ru-RU" dirty="0"/>
          </a:p>
          <a:p>
            <a:pPr marL="109728" indent="0">
              <a:buNone/>
            </a:pPr>
            <a:r>
              <a:rPr lang="ru-RU" dirty="0" smtClean="0"/>
              <a:t>--  Время </a:t>
            </a:r>
            <a:r>
              <a:rPr lang="ru-RU" dirty="0"/>
              <a:t>написания картины, авторское видение прошлого</a:t>
            </a:r>
            <a:r>
              <a:rPr lang="en-US" dirty="0"/>
              <a:t>: </a:t>
            </a:r>
            <a:r>
              <a:rPr lang="ru-RU" dirty="0"/>
              <a:t>понимание исторической </a:t>
            </a:r>
            <a:r>
              <a:rPr lang="ru-RU" dirty="0" smtClean="0"/>
              <a:t>ситуации </a:t>
            </a:r>
            <a:r>
              <a:rPr lang="ru-RU" dirty="0"/>
              <a:t>в момент работы</a:t>
            </a:r>
            <a:r>
              <a:rPr lang="en-US" dirty="0" smtClean="0"/>
              <a:t>;</a:t>
            </a:r>
            <a:endParaRPr lang="ru-RU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3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Алгоритм технологии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-- Общественный </a:t>
            </a:r>
            <a:r>
              <a:rPr lang="ru-RU" dirty="0"/>
              <a:t>резонанс, произведенный при появлении работы. История бытования картины, обстоятельства ее презентации, место хранения работы в настоящее время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-- Сюжет </a:t>
            </a:r>
            <a:r>
              <a:rPr lang="ru-RU" dirty="0"/>
              <a:t>произведения искусства. Какое событие или эпоху отражает полотно и как? Решение задачи по идентификации события, героев истории</a:t>
            </a:r>
            <a:r>
              <a:rPr lang="en-US" dirty="0"/>
              <a:t>;</a:t>
            </a:r>
          </a:p>
          <a:p>
            <a:pPr marL="109728" indent="0">
              <a:buNone/>
            </a:pPr>
            <a:r>
              <a:rPr lang="ru-RU" dirty="0" smtClean="0"/>
              <a:t>-- Находки </a:t>
            </a:r>
            <a:r>
              <a:rPr lang="ru-RU" dirty="0"/>
              <a:t>мастера в отражении исторического материала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-- Школьник </a:t>
            </a:r>
            <a:r>
              <a:rPr lang="ru-RU" dirty="0"/>
              <a:t>обращает внимание на мельчайшие детали картины.</a:t>
            </a:r>
          </a:p>
        </p:txBody>
      </p:sp>
    </p:spTree>
    <p:extLst>
      <p:ext uri="{BB962C8B-B14F-4D97-AF65-F5344CB8AC3E}">
        <p14:creationId xmlns:p14="http://schemas.microsoft.com/office/powerpoint/2010/main" val="321134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Алгоритм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технологии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-- Ошибки </a:t>
            </a:r>
            <a:r>
              <a:rPr lang="ru-RU" dirty="0"/>
              <a:t>художника и причины искажения исторической правды</a:t>
            </a:r>
            <a:r>
              <a:rPr lang="en-US" dirty="0"/>
              <a:t>; </a:t>
            </a: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школьников навыков историографического анализа визуального источника.</a:t>
            </a:r>
          </a:p>
          <a:p>
            <a:pPr marL="109728" indent="0">
              <a:buNone/>
            </a:pPr>
            <a:r>
              <a:rPr lang="ru-RU" dirty="0" smtClean="0"/>
              <a:t>-- Современная </a:t>
            </a:r>
            <a:r>
              <a:rPr lang="ru-RU" dirty="0"/>
              <a:t>историческая наука о личностях и процессах, отраженных на полотне (дискуссионные вопросы, аргументация представителей разных исторических школ)</a:t>
            </a:r>
            <a:r>
              <a:rPr lang="en-US" dirty="0"/>
              <a:t>;</a:t>
            </a:r>
          </a:p>
          <a:p>
            <a:pPr marL="109728" indent="0">
              <a:buNone/>
            </a:pPr>
            <a:r>
              <a:rPr lang="ru-RU" dirty="0" smtClean="0"/>
              <a:t>-- Ваше </a:t>
            </a:r>
            <a:r>
              <a:rPr lang="ru-RU" dirty="0"/>
              <a:t>мнение об исторической ценности картины</a:t>
            </a:r>
            <a:r>
              <a:rPr lang="en-US" dirty="0"/>
              <a:t>;</a:t>
            </a:r>
          </a:p>
          <a:p>
            <a:pPr marL="109728" indent="0">
              <a:buNone/>
            </a:pPr>
            <a:r>
              <a:rPr lang="ru-RU" dirty="0" smtClean="0"/>
              <a:t>-- Место </a:t>
            </a:r>
            <a:r>
              <a:rPr lang="ru-RU" dirty="0"/>
              <a:t>данного произведения искусства в культурной жизни россиян (и других народов).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6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Карикатура- как источник визуализированного обучения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Карикатура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мировоззреченский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памятник и система образов, использованная автором в периоде – первоисточнике. 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Новые возможности позволяют глубже проработать карикатуру: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 хорошем качестве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сравнить разные виды карикатур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комбинировать карикатуру как вид наглядности  с другими ее видами.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0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Карикатура А.Г Венецианова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«Отечественная война 1812г»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book5133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23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Autofit/>
          </a:bodyPr>
          <a:lstStyle/>
          <a:p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</a:t>
            </a:r>
            <a:r>
              <a:rPr lang="ru-RU" sz="4400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Инфографика</a:t>
            </a:r>
            <a: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/>
            </a:r>
            <a:b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9859"/>
            <a:ext cx="8229600" cy="5014677"/>
          </a:xfrm>
        </p:spPr>
        <p:txBody>
          <a:bodyPr/>
          <a:lstStyle/>
          <a:p>
            <a:pPr marL="720" indent="0">
              <a:buClr>
                <a:srgbClr val="000000"/>
              </a:buClr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DejaVu Sans"/>
              </a:rPr>
              <a:t>--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DejaVu Sans"/>
              </a:rPr>
              <a:t>один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DejaVu Sans"/>
              </a:rPr>
              <a:t>из видов альтернативного изложения определенной информации посредством создания художественных зарисовок, графиков, диаграмм прочих графических объектов на бумаге и в электронном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ea typeface="DejaVu Sans"/>
              </a:rPr>
              <a:t>варианте</a:t>
            </a:r>
          </a:p>
          <a:p>
            <a:pPr marL="720" indent="0">
              <a:buClr>
                <a:srgbClr val="000000"/>
              </a:buClr>
              <a:buNone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-- может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быть представлена в разных формах: в качестве карикатуры, диаграммы, иллюстрации, эмблем или простых рисунков.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 indent="0">
              <a:buClr>
                <a:srgbClr val="000000"/>
              </a:buClr>
              <a:buNone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ea typeface="DejaVu Sans"/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04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Autofit/>
          </a:bodyPr>
          <a:lstStyle/>
          <a:p>
            <a:r>
              <a:rPr lang="ru-RU" sz="4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</a:t>
            </a:r>
            <a:r>
              <a:rPr lang="ru-RU" sz="4400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Скрайбинг</a:t>
            </a:r>
            <a: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/>
            </a:r>
            <a:b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--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Дословно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«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скрайбинг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» 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(англ. </a:t>
            </a:r>
            <a:r>
              <a:rPr lang="ru-RU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scribing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 — это описывание или разметка, </a:t>
            </a:r>
            <a:r>
              <a:rPr lang="ru-RU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scribe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 — переписывать, описывать, размечать, а 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ru-RU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scriber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 — это инструмент для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разметки.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5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</a:t>
            </a:r>
            <a:r>
              <a:rPr lang="ru-RU" sz="4900" b="1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Задача </a:t>
            </a:r>
            <a:r>
              <a:rPr lang="ru-RU" sz="4900" b="1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скрайб</a:t>
            </a:r>
            <a:r>
              <a:rPr lang="ru-RU" sz="4900" b="1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-презентации</a:t>
            </a:r>
            <a:r>
              <a:rPr lang="ru-RU" sz="1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1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109728" indent="0" algn="just">
              <a:lnSpc>
                <a:spcPct val="100000"/>
              </a:lnSpc>
              <a:buNone/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ea typeface="Tahoma"/>
              </a:rPr>
              <a:t>--донести </a:t>
            </a:r>
            <a:r>
              <a:rPr lang="ru-RU" spc="-1" dirty="0">
                <a:uFill>
                  <a:solidFill>
                    <a:srgbClr val="FFFFFF"/>
                  </a:solidFill>
                </a:uFill>
                <a:ea typeface="Tahoma"/>
              </a:rPr>
              <a:t>информацию, сделать ее привлекательной для слушателя и зрителя, помочь лучше ее запомнить и усвоить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ea typeface="Tahoma"/>
              </a:rPr>
              <a:t>.</a:t>
            </a:r>
          </a:p>
          <a:p>
            <a:pPr marL="109728" indent="0" algn="just">
              <a:lnSpc>
                <a:spcPct val="100000"/>
              </a:lnSpc>
              <a:buNone/>
            </a:pPr>
            <a:endParaRPr lang="ru-RU" sz="1800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0" y="3140968"/>
            <a:ext cx="9144000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59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522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0" y="476672"/>
            <a:ext cx="9144000" cy="63813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64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49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Новое прочтение наглядности</a:t>
            </a:r>
            <a:r>
              <a:rPr lang="ru-RU" sz="49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49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marL="457920" lvl="1" indent="0">
              <a:buClr>
                <a:srgbClr val="000000"/>
              </a:buClr>
              <a:buNone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Информационное общество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Смена культур –на смену книжной культуре пришла визуальная культура</a:t>
            </a: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Клиповое мышление</a:t>
            </a: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Многообразие путей познания мира</a:t>
            </a: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000000"/>
              </a:buClr>
              <a:buFont typeface="Arial"/>
              <a:buChar char="•"/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Новые требования к результатам образования (работа с различными источниками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70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Анализ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фотографий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визуального  исторического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источника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50131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Сведения об авторе, место хранения изображения ( архивы, в том числе семейные)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Время, обстоятельства создания снимка. Социально культурный и исторический контекст.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Искажения фотографии и их политический смысл (монтаж, ретуширование, изменение комментариев)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История бытование фотографий: фотовыставки, как возможность анализа менталитета, поведенческих практик, политической культуры народов в разное время; богатая </a:t>
            </a:r>
            <a:r>
              <a:rPr lang="ru-RU" dirty="0" err="1"/>
              <a:t>источниковая</a:t>
            </a:r>
            <a:r>
              <a:rPr lang="ru-RU" dirty="0"/>
              <a:t> база для первых научно- исследовательских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15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Время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, обстоятельства создания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снимка. Социально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культурный и исторический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контекст. </a:t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Вестибюль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станции «Комсомольская» 1935г. </a:t>
            </a:r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</a:rPr>
              <a:t>Извозчик уже как что-то архаичное (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1931 г.-2000, </a:t>
            </a:r>
            <a:r>
              <a:rPr lang="ru-RU" sz="2400" dirty="0">
                <a:solidFill>
                  <a:srgbClr val="FF0000"/>
                </a:solidFill>
              </a:rPr>
              <a:t>извозчиков, 1938 г.-</a:t>
            </a:r>
            <a:r>
              <a:rPr lang="ru-RU" sz="2400" dirty="0" smtClean="0">
                <a:solidFill>
                  <a:srgbClr val="FF0000"/>
                </a:solidFill>
              </a:rPr>
              <a:t>50)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img-fotki.yandex.ru/get/6724/14576209.ef/0_d5701_30d088e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293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Искажения фотографии и их политический </a:t>
            </a:r>
            <a:r>
              <a:rPr lang="ru-RU" sz="3200" dirty="0" smtClean="0">
                <a:solidFill>
                  <a:srgbClr val="FF0000"/>
                </a:solidFill>
              </a:rPr>
              <a:t>смысл. Обложка </a:t>
            </a:r>
            <a:r>
              <a:rPr lang="ru-RU" sz="3200" dirty="0">
                <a:solidFill>
                  <a:srgbClr val="FF0000"/>
                </a:solidFill>
              </a:rPr>
              <a:t>русского издания книги Д. Кинга « Пропавшие комиссары».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b1.m24.ru/c/320140.860x5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638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История бытования </a:t>
            </a:r>
            <a:r>
              <a:rPr lang="ru-RU" sz="2800" dirty="0" smtClean="0">
                <a:solidFill>
                  <a:srgbClr val="FF0000"/>
                </a:solidFill>
              </a:rPr>
              <a:t>фотографий: советский </a:t>
            </a:r>
            <a:r>
              <a:rPr lang="ru-RU" sz="2800" dirty="0">
                <a:solidFill>
                  <a:srgbClr val="FF0000"/>
                </a:solidFill>
              </a:rPr>
              <a:t>детский сад на прогулке </a:t>
            </a:r>
            <a:r>
              <a:rPr lang="ru-RU" sz="2800" dirty="0" smtClean="0">
                <a:solidFill>
                  <a:srgbClr val="FF0000"/>
                </a:solidFill>
              </a:rPr>
              <a:t>60-е, 70-е </a:t>
            </a:r>
            <a:r>
              <a:rPr lang="ru-RU" sz="2800" dirty="0">
                <a:solidFill>
                  <a:srgbClr val="FF0000"/>
                </a:solidFill>
              </a:rPr>
              <a:t>г.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god2019.net/Photo/Photo/vospitatel_i_de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88" y="1736812"/>
            <a:ext cx="4355976" cy="2664295"/>
          </a:xfrm>
          <a:prstGeom prst="rect">
            <a:avLst/>
          </a:prstGeom>
          <a:noFill/>
        </p:spPr>
      </p:pic>
      <p:pic>
        <p:nvPicPr>
          <p:cNvPr id="5" name="Рисунок 4" descr="http://mtdata.ru/u1/photo3112/20768528887-0/original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00808"/>
            <a:ext cx="43210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user67902.clients-cdnnow.ru/localStorage/news/61/36/36/1d/6136361d_resizedScaled_1020to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5" y="4581128"/>
            <a:ext cx="5112569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144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Выводы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--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Традиционная наглядность и визуализация помогают увеличит эффективность обучения </a:t>
            </a:r>
            <a:r>
              <a:rPr lang="ru-RU" dirty="0" smtClean="0">
                <a:cs typeface="Times New Roman" pitchFamily="18" charset="0"/>
              </a:rPr>
              <a:t>истории </a:t>
            </a:r>
            <a:r>
              <a:rPr lang="ru-RU" smtClean="0">
                <a:cs typeface="Times New Roman" pitchFamily="18" charset="0"/>
              </a:rPr>
              <a:t>и обществознанию, </a:t>
            </a:r>
            <a:r>
              <a:rPr lang="ru-RU" dirty="0">
                <a:cs typeface="Times New Roman" pitchFamily="18" charset="0"/>
              </a:rPr>
              <a:t>т.к. именно это позволяет создавать устойчивые образы в представлении учеников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dirty="0" smtClean="0"/>
              <a:t>-- Овладение </a:t>
            </a:r>
            <a:r>
              <a:rPr lang="ru-RU" dirty="0"/>
              <a:t>навыками «чтения» визуальных источников поднимает учеников от мыслительных операций первого уровня ( описать, перечислить, </a:t>
            </a:r>
            <a:r>
              <a:rPr lang="ru-RU" dirty="0" smtClean="0"/>
              <a:t>запомнить, назвать, представить, рассказать, фиксировать</a:t>
            </a:r>
            <a:r>
              <a:rPr lang="ru-RU" dirty="0"/>
              <a:t>, вспомнить, сформулировать, сообщить, выделить, показать, назвать) к процедурам более высокого класса</a:t>
            </a:r>
            <a:r>
              <a:rPr lang="en-US" dirty="0"/>
              <a:t>: </a:t>
            </a:r>
            <a:r>
              <a:rPr lang="ru-RU" dirty="0"/>
              <a:t>проанализировать, объяснить, проверить, сравнить, </a:t>
            </a:r>
            <a:r>
              <a:rPr lang="ru-RU" dirty="0" smtClean="0"/>
              <a:t>выявить, создать, разработать</a:t>
            </a:r>
            <a:r>
              <a:rPr lang="ru-RU" dirty="0"/>
              <a:t>, аргументировать, </a:t>
            </a:r>
            <a:r>
              <a:rPr lang="ru-RU" dirty="0" smtClean="0"/>
              <a:t>критиковать, противопоставлять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4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Визуальный поворот в исторической науке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6967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--  </a:t>
            </a:r>
            <a:r>
              <a:rPr lang="ru-RU" dirty="0"/>
              <a:t>Складываются новые направления исследования :</a:t>
            </a:r>
            <a:r>
              <a:rPr lang="ru-RU" b="1" i="1" dirty="0"/>
              <a:t>визуальная антропология, визуальная история, историческая реконструкция.</a:t>
            </a:r>
          </a:p>
          <a:p>
            <a:pPr marL="109728" indent="0">
              <a:buNone/>
            </a:pPr>
            <a:r>
              <a:rPr lang="ru-RU" dirty="0" smtClean="0"/>
              <a:t>-- Стремительное </a:t>
            </a:r>
            <a:r>
              <a:rPr lang="ru-RU" dirty="0"/>
              <a:t>развитие </a:t>
            </a:r>
            <a:r>
              <a:rPr lang="ru-RU" b="1" i="1" dirty="0"/>
              <a:t>визуальной антропологии</a:t>
            </a:r>
            <a:r>
              <a:rPr lang="ru-RU" dirty="0"/>
              <a:t>, в рамках которой изучаются различные проявления визуализации и используется новый </a:t>
            </a:r>
            <a:r>
              <a:rPr lang="ru-RU" u="sng" dirty="0"/>
              <a:t> инструментарий сбора информации</a:t>
            </a:r>
            <a:r>
              <a:rPr lang="ru-RU" dirty="0"/>
              <a:t> (кинокамера)</a:t>
            </a:r>
          </a:p>
          <a:p>
            <a:pPr marL="109728" indent="0">
              <a:buNone/>
            </a:pPr>
            <a:r>
              <a:rPr lang="ru-RU" dirty="0" smtClean="0"/>
              <a:t>-- Основным </a:t>
            </a:r>
            <a:r>
              <a:rPr lang="ru-RU" dirty="0"/>
              <a:t>каналом становится распространения информации становится </a:t>
            </a:r>
            <a:r>
              <a:rPr lang="ru-RU" i="1" u="sng" dirty="0" err="1"/>
              <a:t>аудивизуализация</a:t>
            </a:r>
            <a:r>
              <a:rPr lang="ru-RU" dirty="0"/>
              <a:t> (реклама, телевидение, видео, кинематограф)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8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Визуальная антропология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-- Первоначально </a:t>
            </a:r>
            <a:r>
              <a:rPr lang="ru-RU" dirty="0"/>
              <a:t>под </a:t>
            </a:r>
            <a:r>
              <a:rPr lang="ru-RU" b="1" dirty="0"/>
              <a:t>визуальной антропологией</a:t>
            </a:r>
            <a:r>
              <a:rPr lang="ru-RU" dirty="0"/>
              <a:t> понимали этнографическое документирование средствами фото- и киносъемки.</a:t>
            </a:r>
          </a:p>
          <a:p>
            <a:pPr>
              <a:buNone/>
            </a:pPr>
            <a:r>
              <a:rPr lang="ru-RU" dirty="0" smtClean="0"/>
              <a:t>-- К </a:t>
            </a:r>
            <a:r>
              <a:rPr lang="ru-RU" dirty="0"/>
              <a:t>сфере визуальной антропологии сегодня относятся также научные практики, основанные на анализе разнообразных изобразительных источников, важными из которых являются фото- и кинодокументы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57310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Визуальная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антропология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Стремительное развитие </a:t>
            </a:r>
            <a:r>
              <a:rPr lang="ru-RU" b="1" i="1" dirty="0"/>
              <a:t>визуальной антропологии</a:t>
            </a:r>
            <a:r>
              <a:rPr lang="ru-RU" dirty="0"/>
              <a:t>, в рамках которой изучаются различные проявления визуализации и используется новый </a:t>
            </a:r>
            <a:r>
              <a:rPr lang="ru-RU" u="sng" dirty="0"/>
              <a:t> инструментарий сбора информации</a:t>
            </a:r>
            <a:r>
              <a:rPr lang="ru-RU" dirty="0"/>
              <a:t> (кинокамера)</a:t>
            </a:r>
          </a:p>
          <a:p>
            <a:r>
              <a:rPr lang="ru-RU" dirty="0"/>
              <a:t>Основным каналом становится распространения информации становится </a:t>
            </a:r>
            <a:r>
              <a:rPr lang="ru-RU" i="1" u="sng" dirty="0" err="1"/>
              <a:t>аудивизуализация</a:t>
            </a:r>
            <a:r>
              <a:rPr lang="ru-RU" dirty="0"/>
              <a:t> (реклама, телевидение, видео, кинематограф)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33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Историческая реконструкция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Реконструкция</a:t>
            </a:r>
            <a:r>
              <a:rPr lang="ru-RU" dirty="0"/>
              <a:t> - восстановление первоначального вида, облика чего-либо по остаткам или письменным источникам (Большом энциклопедическом словаре)</a:t>
            </a:r>
          </a:p>
          <a:p>
            <a:pPr>
              <a:buNone/>
            </a:pPr>
            <a:r>
              <a:rPr lang="ru-RU" dirty="0"/>
              <a:t>Реконструкцией является только тот предмет, комплекс предметов, который сделан на основе достоверных сведений. </a:t>
            </a:r>
          </a:p>
          <a:p>
            <a:pPr>
              <a:buNone/>
            </a:pPr>
            <a:r>
              <a:rPr lang="ru-RU" dirty="0"/>
              <a:t>При реконструкции используются четыре основных источника:</a:t>
            </a:r>
          </a:p>
          <a:p>
            <a:r>
              <a:rPr lang="ru-RU" dirty="0"/>
              <a:t>Сохранившиеся до нашего времени образцы из коллекций</a:t>
            </a:r>
          </a:p>
          <a:p>
            <a:r>
              <a:rPr lang="ru-RU" dirty="0"/>
              <a:t>Археологические данные</a:t>
            </a:r>
          </a:p>
          <a:p>
            <a:r>
              <a:rPr lang="ru-RU" dirty="0"/>
              <a:t>Синхронные изобразительные источники</a:t>
            </a:r>
          </a:p>
          <a:p>
            <a:r>
              <a:rPr lang="ru-RU" dirty="0"/>
              <a:t>Синхронные письменные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382585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Визуальная история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Визуальная история</a:t>
            </a:r>
            <a:r>
              <a:rPr lang="ru-RU" dirty="0"/>
              <a:t>-это самостоятельное направление в исторической науке, основой которой является совокупность приемов работы с визуальным источником (фотографией, открыткой, картиной, фильмом, вещью).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9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Иоффе Андрей Наумович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marL="109728" indent="0">
              <a:buNone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-- Визуализация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– способ получения и обобщения знаний на основе зрительного образа понятия, события, процесса, явления, факта, основанный на ассоциативном мышлении и системном  структурировании информации в наглядной форме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438</TotalTime>
  <Words>1314</Words>
  <Application>Microsoft Office PowerPoint</Application>
  <PresentationFormat>Экран (4:3)</PresentationFormat>
  <Paragraphs>124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Визуализация в процессе обучения истории и обществознания в современной школе</vt:lpstr>
      <vt:lpstr>   История возникновения</vt:lpstr>
      <vt:lpstr>  Новое прочтение наглядности  </vt:lpstr>
      <vt:lpstr>Визуальный поворот в исторической науке</vt:lpstr>
      <vt:lpstr>Визуальная антропология</vt:lpstr>
      <vt:lpstr>Визуальная антропология</vt:lpstr>
      <vt:lpstr>Историческая реконструкция</vt:lpstr>
      <vt:lpstr>Визуальная история</vt:lpstr>
      <vt:lpstr>Иоффе Андрей Наумович</vt:lpstr>
      <vt:lpstr>Визуальное мышление-</vt:lpstr>
      <vt:lpstr>Визуальный поворот в исторической науке</vt:lpstr>
      <vt:lpstr>Современные  характеристики   визуализации</vt:lpstr>
      <vt:lpstr>Презентация PowerPoint</vt:lpstr>
      <vt:lpstr>Презентация PowerPoint</vt:lpstr>
      <vt:lpstr>Типология визуальных источников </vt:lpstr>
      <vt:lpstr>Методические правила </vt:lpstr>
      <vt:lpstr>Виды педагогической деятельности: </vt:lpstr>
      <vt:lpstr>Минусы современных визуальных технологий:</vt:lpstr>
      <vt:lpstr>Отличия между традиционной наглядностью и визуализированным преподаванием:</vt:lpstr>
      <vt:lpstr>Примеры визуальных источников  Картина И.Е. Репина «Бурлаки на Волге»</vt:lpstr>
      <vt:lpstr>           Алгоритм технологии</vt:lpstr>
      <vt:lpstr>Алгоритм технологии</vt:lpstr>
      <vt:lpstr>Алгоритм  технологии</vt:lpstr>
      <vt:lpstr>Карикатура- как источник визуализированного обучения.</vt:lpstr>
      <vt:lpstr>Карикатура А.Г Венецианова  «Отечественная война 1812г»</vt:lpstr>
      <vt:lpstr>                  Инфографика </vt:lpstr>
      <vt:lpstr>                 Скрайбинг </vt:lpstr>
      <vt:lpstr>      Задача скрайб-презентации </vt:lpstr>
      <vt:lpstr>Презентация PowerPoint</vt:lpstr>
      <vt:lpstr>Анализ фотографий как визуального  исторического источника</vt:lpstr>
      <vt:lpstr>Время, обстоятельства создания снимка. Социально культурный и исторический контекст.  Вестибюль станции «Комсомольская» 1935г.  Извозчик уже как что-то архаичное (1931 г.-2000, извозчиков, 1938 г.-50) </vt:lpstr>
      <vt:lpstr>Искажения фотографии и их политический смысл. Обложка русского издания книги Д. Кинга « Пропавшие комиссары». </vt:lpstr>
      <vt:lpstr>История бытования фотографий: советский детский сад на прогулке 60-е, 70-е г. </vt:lpstr>
      <vt:lpstr>                         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в процессе обучения истории и обществознания</dc:title>
  <dc:creator>User</dc:creator>
  <cp:lastModifiedBy>User</cp:lastModifiedBy>
  <cp:revision>59</cp:revision>
  <dcterms:created xsi:type="dcterms:W3CDTF">2018-10-31T04:13:30Z</dcterms:created>
  <dcterms:modified xsi:type="dcterms:W3CDTF">2018-11-29T03:13:17Z</dcterms:modified>
</cp:coreProperties>
</file>