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21"/>
  </p:notesMasterIdLst>
  <p:sldIdLst>
    <p:sldId id="256" r:id="rId2"/>
    <p:sldId id="295" r:id="rId3"/>
    <p:sldId id="332" r:id="rId4"/>
    <p:sldId id="333" r:id="rId5"/>
    <p:sldId id="302" r:id="rId6"/>
    <p:sldId id="310" r:id="rId7"/>
    <p:sldId id="334" r:id="rId8"/>
    <p:sldId id="335" r:id="rId9"/>
    <p:sldId id="336" r:id="rId10"/>
    <p:sldId id="327" r:id="rId11"/>
    <p:sldId id="337" r:id="rId12"/>
    <p:sldId id="328" r:id="rId13"/>
    <p:sldId id="338" r:id="rId14"/>
    <p:sldId id="329" r:id="rId15"/>
    <p:sldId id="339" r:id="rId16"/>
    <p:sldId id="330" r:id="rId17"/>
    <p:sldId id="340" r:id="rId18"/>
    <p:sldId id="331" r:id="rId19"/>
    <p:sldId id="31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FFFFFF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8935" autoAdjust="0"/>
  </p:normalViewPr>
  <p:slideViewPr>
    <p:cSldViewPr>
      <p:cViewPr varScale="1">
        <p:scale>
          <a:sx n="73" d="100"/>
          <a:sy n="73" d="100"/>
        </p:scale>
        <p:origin x="-105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237F0-ABC1-428F-8A15-BE7746C274CB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52F08-4606-4F25-8351-7A7FB5E84B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040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52F08-4606-4F25-8351-7A7FB5E84B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6268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770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657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175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839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515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429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117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34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946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10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192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CA431-364C-4C4A-95DF-093D1092BC8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89E20-4F02-4053-BC41-DC75DF2978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510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500000000000000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500000000000000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47665" y="548680"/>
            <a:ext cx="7341734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автономное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общеобразовательное учреждение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Средняя общеобразовательная школа № 10 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Клиповое мышление.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Образовательные технологии, формы, методы и приемы, формирующие мыслительные процессы обучающего</a:t>
            </a: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ligraph" pitchFamily="2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cs typeface="Times New Roman" pitchFamily="18" charset="0"/>
              </a:rPr>
              <a:t>Презентацию подготовили:</a:t>
            </a:r>
          </a:p>
          <a:p>
            <a:pPr algn="r"/>
            <a:r>
              <a:rPr lang="ru-RU" sz="2800" b="1" dirty="0" smtClean="0">
                <a:cs typeface="Times New Roman" pitchFamily="18" charset="0"/>
              </a:rPr>
              <a:t>Докучаева О.Н.</a:t>
            </a:r>
          </a:p>
          <a:p>
            <a:pPr algn="r"/>
            <a:r>
              <a:rPr lang="ru-RU" sz="2800" b="1" dirty="0" smtClean="0">
                <a:cs typeface="Times New Roman" pitchFamily="18" charset="0"/>
              </a:rPr>
              <a:t>Олейник С.В.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2018 г.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42179548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2. </a:t>
                      </a:r>
                      <a:r>
                        <a:rPr lang="ru-RU" sz="2000" dirty="0" smtClean="0">
                          <a:effectLst/>
                        </a:rPr>
                        <a:t>Образность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образов понятий, изучаемых объектов, процессов и явлений.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</a:t>
                      </a:r>
                      <a:r>
                        <a:rPr lang="ru-RU" sz="1800" u="sng" dirty="0">
                          <a:effectLst/>
                        </a:rPr>
                        <a:t>:</a:t>
                      </a:r>
                      <a:endParaRPr lang="ru-RU" sz="1800" dirty="0">
                        <a:effectLst/>
                      </a:endParaRP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Иллюстрирование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текстовых источников.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Визуализация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понятий.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художественной литературы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слайд-презентаций, кинофрагментов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т.п. визуальных рядов.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схем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др. графических образов.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Кластер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(технология развития критического мышления).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28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21114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Кластер</a:t>
            </a:r>
            <a:r>
              <a:rPr lang="ru-RU" dirty="0"/>
              <a:t/>
            </a:r>
            <a:br>
              <a:rPr lang="ru-RU" dirty="0"/>
            </a:br>
            <a:r>
              <a:rPr lang="ru-RU" sz="2900" dirty="0">
                <a:solidFill>
                  <a:srgbClr val="002060"/>
                </a:solidFill>
              </a:rPr>
              <a:t>(</a:t>
            </a:r>
            <a:r>
              <a:rPr lang="ru-RU" sz="2900" b="1" dirty="0">
                <a:solidFill>
                  <a:srgbClr val="002060"/>
                </a:solidFill>
              </a:rPr>
              <a:t>технология развития критического мышления</a:t>
            </a:r>
            <a:r>
              <a:rPr lang="ru-RU" sz="2900" dirty="0">
                <a:solidFill>
                  <a:srgbClr val="002060"/>
                </a:solidFill>
              </a:rPr>
              <a:t>)</a:t>
            </a:r>
            <a:endParaRPr lang="ru-RU" sz="2900" dirty="0"/>
          </a:p>
        </p:txBody>
      </p:sp>
      <p:pic>
        <p:nvPicPr>
          <p:cNvPr id="4" name="Объект 3" descr="ÐÐ°ÑÑÐ¸Ð½ÐºÐ¸ Ð¿Ð¾ Ð·Ð°Ð¿ÑÐ¾ÑÑ ÐºÐ»Ð°ÑÑÐµÑ Ð½Ð° ÑÑÐ¾ÐºÐ°Ñ Ð² Ð½Ð°ÑÐ°Ð»ÑÐ½Ð¾Ð¹ ÑÐºÐ¾Ð»Ðµ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74" b="-1174"/>
          <a:stretch/>
        </p:blipFill>
        <p:spPr bwMode="auto">
          <a:xfrm>
            <a:off x="1623912" y="1600200"/>
            <a:ext cx="6980536" cy="4781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101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9136215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3.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Многоканальность восприятия окружающего мира, готовность к обработке разнообразной информации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Частая смена источников информации.</a:t>
                      </a: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Приемы: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Трансформация образов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художественные – схематические – звуковые – текстовые.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Основывается изучение особенностей изучаемого понятия (явления, процесса)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использованием различных органов чувств и способов передачи информации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зрительной опоры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(опорного конспекта) на основании различных источников информации и обязательного устного рассказа с ее использованием.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приемов кинестетического характера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изобретательских задач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(ТРИЗ).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Синквейн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(технология развития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критического мышления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1800" dirty="0">
                        <a:effectLst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28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err="1" smtClean="0">
                <a:solidFill>
                  <a:srgbClr val="002060"/>
                </a:solidFill>
              </a:rPr>
              <a:t>Синквейн</a:t>
            </a: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2900" b="1" dirty="0" smtClean="0">
                <a:solidFill>
                  <a:srgbClr val="002060"/>
                </a:solidFill>
              </a:rPr>
              <a:t>(технология развития критического мышления)</a:t>
            </a:r>
            <a:endParaRPr lang="ru-RU" sz="2900" b="1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331640" y="1268760"/>
            <a:ext cx="3816424" cy="4857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/>
          </a:p>
          <a:p>
            <a:pPr marL="0" indent="0" algn="ctr">
              <a:buNone/>
            </a:pPr>
            <a:r>
              <a:rPr lang="ru-RU" sz="2000" b="1" dirty="0" smtClean="0"/>
              <a:t>Книга</a:t>
            </a:r>
          </a:p>
          <a:p>
            <a:pPr marL="0" indent="0" algn="ctr">
              <a:buNone/>
            </a:pPr>
            <a:r>
              <a:rPr lang="ru-RU" sz="2000" b="1" dirty="0" smtClean="0"/>
              <a:t>Мудрая, полезная</a:t>
            </a:r>
          </a:p>
          <a:p>
            <a:pPr marL="0" indent="0" algn="ctr">
              <a:buNone/>
            </a:pPr>
            <a:r>
              <a:rPr lang="ru-RU" sz="2000" b="1" dirty="0" smtClean="0"/>
              <a:t>Читаем, узнаём, размышляем</a:t>
            </a:r>
          </a:p>
          <a:p>
            <a:pPr marL="0" indent="0" algn="ctr">
              <a:buNone/>
            </a:pPr>
            <a:r>
              <a:rPr lang="ru-RU" sz="2000" b="1" dirty="0" smtClean="0"/>
              <a:t>Книга – мой друг</a:t>
            </a:r>
          </a:p>
          <a:p>
            <a:pPr marL="0" indent="0" algn="ctr">
              <a:buNone/>
            </a:pPr>
            <a:r>
              <a:rPr lang="ru-RU" sz="2000" b="1" dirty="0" smtClean="0"/>
              <a:t>Учитель.</a:t>
            </a:r>
          </a:p>
          <a:p>
            <a:pPr marL="0" indent="0" algn="ctr">
              <a:buNone/>
            </a:pP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Школа</a:t>
            </a:r>
          </a:p>
          <a:p>
            <a:pPr marL="0" indent="0" algn="ctr">
              <a:buNone/>
            </a:pPr>
            <a:r>
              <a:rPr lang="ru-RU" sz="2000" b="1" dirty="0" smtClean="0"/>
              <a:t>Просторная, шумная</a:t>
            </a:r>
          </a:p>
          <a:p>
            <a:pPr marL="0" indent="0" algn="ctr">
              <a:buNone/>
            </a:pPr>
            <a:r>
              <a:rPr lang="ru-RU" sz="2000" b="1" dirty="0" smtClean="0"/>
              <a:t>Учит, воспитывает, удивляет</a:t>
            </a:r>
          </a:p>
          <a:p>
            <a:pPr marL="0" indent="0" algn="ctr">
              <a:buNone/>
            </a:pPr>
            <a:r>
              <a:rPr lang="ru-RU" sz="2000" b="1" dirty="0" smtClean="0"/>
              <a:t>Я люблю свою школу</a:t>
            </a:r>
          </a:p>
          <a:p>
            <a:pPr marL="0" indent="0" algn="ctr">
              <a:buNone/>
            </a:pPr>
            <a:r>
              <a:rPr lang="ru-RU" sz="2000" b="1" dirty="0" smtClean="0"/>
              <a:t>Друзья.</a:t>
            </a:r>
            <a:endParaRPr lang="ru-RU" sz="2000" b="1" dirty="0"/>
          </a:p>
          <a:p>
            <a:pPr marL="0" indent="0" algn="ctr">
              <a:buNone/>
            </a:pPr>
            <a:endParaRPr lang="ru-RU" sz="20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860032" y="1268760"/>
            <a:ext cx="4104456" cy="4857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/>
          </a:p>
          <a:p>
            <a:pPr marL="0" indent="0" algn="ctr">
              <a:buNone/>
            </a:pPr>
            <a:r>
              <a:rPr lang="ru-RU" sz="2000" b="1" dirty="0" smtClean="0"/>
              <a:t>Друг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Надёжный, верный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Уважает, помогает, советует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Друг в беде не бросит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Счастье.</a:t>
            </a:r>
            <a:endParaRPr lang="ru-RU" sz="2000" b="1" dirty="0"/>
          </a:p>
          <a:p>
            <a:pPr marL="0" indent="0" algn="ctr">
              <a:buNone/>
            </a:pP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Родина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Великая, необъятная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Защищает, помогает, вдохновляет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Моя Родина - Россия</a:t>
            </a:r>
            <a:endParaRPr lang="ru-RU" sz="2000" b="1" dirty="0"/>
          </a:p>
          <a:p>
            <a:pPr marL="0" indent="0" algn="ctr">
              <a:buNone/>
            </a:pPr>
            <a:r>
              <a:rPr lang="ru-RU" sz="2000" b="1" dirty="0" smtClean="0"/>
              <a:t>Богатство.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919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2540434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4. Эмоциональность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Опора на эмоции.</a:t>
                      </a: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личного эмоционального отношения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изучаемому содержанию.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Опора на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жизненный опыт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Приемы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и соревнования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Поиск и решение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противоречий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Творческие формы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выражения мыслей и отношения.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Дискуссия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(информационно-коммуникационная технология).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«Шесть шляп мышления» (технология развития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критического мышления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2000" u="sng" dirty="0" smtClean="0">
                        <a:effectLst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1521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«Шесть шляп мышления»</a:t>
            </a:r>
            <a:br>
              <a:rPr lang="ru-RU" b="1" dirty="0" smtClean="0"/>
            </a:br>
            <a:r>
              <a:rPr lang="ru-RU" sz="2900" b="1" dirty="0" smtClean="0"/>
              <a:t>(технология развития критического мышления)</a:t>
            </a:r>
            <a:endParaRPr lang="ru-RU" sz="2900" b="1" dirty="0"/>
          </a:p>
        </p:txBody>
      </p:sp>
      <p:pic>
        <p:nvPicPr>
          <p:cNvPr id="4" name="Объект 3" descr="C:\Users\10\Downloads\шесть шляп мышления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56792"/>
            <a:ext cx="5832648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8993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4122389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. Рациональность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Мотивация на практическую значимость изучаемого содержания, осваиваемого способа деятельности.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Приемы: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Поиск доказательств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необходимости изучаемого содержания лично для обучающегося.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сопутствующего повторения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опоры для освоения нового.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учебной ситуации, учебный диалог (технология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развивающего обучения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Тренинги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развитию концентрации внимания.</a:t>
                      </a:r>
                      <a:endParaRPr lang="ru-RU" sz="2000" u="sng" dirty="0" smtClean="0">
                        <a:effectLst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289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Тренинги по развитию концентрации внимания</a:t>
            </a:r>
            <a:endParaRPr lang="ru-RU" sz="4000" b="1" dirty="0"/>
          </a:p>
        </p:txBody>
      </p:sp>
      <p:pic>
        <p:nvPicPr>
          <p:cNvPr id="4" name="Объект 3" descr="Ð Ð°Ð·Ð²Ð¸ÑÐ¸Ðµ Ð²Ð½Ð¸Ð¼Ð°Ð½Ð¸Ñ, ÐºÐ¾Ð½ÑÐµÐ½ÑÑÐ°ÑÐ¸Ð¸, ÑÐµÑÑ, Ð¸Ð³ÑÐ°, Ð½Ð°Ð¹Ð´Ð¸ ÐºÐ¾ÑÐ°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700808"/>
            <a:ext cx="6889948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87146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15726054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+mn-ea"/>
                        </a:rPr>
                        <a:t>6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. Потребность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в новизне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образовательного продукта, нового для обучающегося.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Введение достаточно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большого объема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нового материала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короткий промежуток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времени с его последующим углублением, систематизацией и демонстрацией новых сторон (свойств, особенностей).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творческого продукта, участие в исследовательском проекте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(информационно-коммуникационная технология).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учебных проблем (технология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проблемного обучения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2000" u="sng" dirty="0" smtClean="0">
                        <a:effectLst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407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07704" y="1268760"/>
            <a:ext cx="6851104" cy="4018458"/>
          </a:xfrm>
        </p:spPr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60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000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548680"/>
            <a:ext cx="71287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Задачей педагогов является не борьба с клиповым мышлением учащихся, а умение приспособить его к изменившимся условиям и использовать для процесса обучения и воспитания. </a:t>
            </a:r>
          </a:p>
          <a:p>
            <a:pPr algn="just"/>
            <a:endParaRPr lang="ru-RU" sz="2800" dirty="0" smtClean="0"/>
          </a:p>
          <a:p>
            <a:pPr algn="just"/>
            <a:endParaRPr lang="ru-RU" sz="2800" dirty="0" smtClean="0"/>
          </a:p>
          <a:p>
            <a:pPr algn="just"/>
            <a:r>
              <a:rPr lang="ru-RU" sz="2800" b="1" dirty="0" smtClean="0"/>
              <a:t>Для решения современных психолого-педагогических задач важно кардинальным образом изменить приоритеты целей обучения. На первый план следует выдвигать развивающую функцию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6568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673432" y="430216"/>
            <a:ext cx="705678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сновные типы мышления, которые необходимы для переработки и осознания информации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Говарду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Гарднеру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дисциплинарный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синтезирующий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креативный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этический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267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619672" y="260649"/>
            <a:ext cx="6768752" cy="493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u="sng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обучающихся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необходимо формировать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 визуальное мышление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умение видеть ситуацию в целом;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умение держать в голове много информации;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умение видеть суть проблемы.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149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 rot="10800000" flipV="1">
            <a:off x="1691678" y="332656"/>
            <a:ext cx="6765441" cy="122574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Образовательные технологии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1628800"/>
            <a:ext cx="7272808" cy="4549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/>
              <a:t>Развивающее обучение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Дифференцированное обучение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Технология проблемного обучения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Технология развития критического мышления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Кейс-технология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технология ТРИЗ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8112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139136" cy="1296144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9898744"/>
              </p:ext>
            </p:extLst>
          </p:nvPr>
        </p:nvGraphicFramePr>
        <p:xfrm>
          <a:off x="1403648" y="188640"/>
          <a:ext cx="7560840" cy="648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46">
                  <a:extLst>
                    <a:ext uri="{9D8B030D-6E8A-4147-A177-3AD203B41FA5}">
                      <a16:colId xmlns:a16="http://schemas.microsoft.com/office/drawing/2014/main" xmlns="" val="2834049457"/>
                    </a:ext>
                  </a:extLst>
                </a:gridCol>
                <a:gridCol w="5535194">
                  <a:extLst>
                    <a:ext uri="{9D8B030D-6E8A-4147-A177-3AD203B41FA5}">
                      <a16:colId xmlns:a16="http://schemas.microsoft.com/office/drawing/2014/main" xmlns="" val="1029906226"/>
                    </a:ext>
                  </a:extLst>
                </a:gridCol>
              </a:tblGrid>
              <a:tr h="153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Характерные черты клипового мышления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Формы, методы и приемы,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которые </a:t>
                      </a:r>
                      <a:r>
                        <a:rPr lang="ru-RU" sz="2400" dirty="0">
                          <a:effectLst/>
                        </a:rPr>
                        <a:t>может использовать учитель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3875086388"/>
                  </a:ext>
                </a:extLst>
              </a:tr>
              <a:tr h="4948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Фрагментарность</a:t>
                      </a:r>
                      <a:r>
                        <a:rPr lang="ru-RU" sz="1800" dirty="0">
                          <a:effectLst/>
                        </a:rPr>
                        <a:t>, готовность к высокой скорости получения информации.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Использование разнообразных приемов организации образовательной деятельности обучающихся.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Частая смена видов деятельности и источников информации.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u="sng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effectLst/>
                        </a:rPr>
                        <a:t>Приемы</a:t>
                      </a:r>
                      <a:r>
                        <a:rPr lang="ru-RU" sz="1800" u="sng" dirty="0">
                          <a:effectLst/>
                        </a:rPr>
                        <a:t>: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Быстрые ответы на серию вопросов</a:t>
                      </a:r>
                      <a:r>
                        <a:rPr lang="ru-RU" sz="1800" dirty="0">
                          <a:effectLst/>
                        </a:rPr>
                        <a:t>, имеющих разную конструкцию.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Выделение</a:t>
                      </a:r>
                      <a:r>
                        <a:rPr lang="ru-RU" sz="1800" dirty="0">
                          <a:effectLst/>
                        </a:rPr>
                        <a:t> (подчеркивание, закрашивание и т.п.) </a:t>
                      </a:r>
                      <a:r>
                        <a:rPr lang="ru-RU" sz="1800" b="1" dirty="0">
                          <a:effectLst/>
                        </a:rPr>
                        <a:t>логических частей </a:t>
                      </a:r>
                      <a:r>
                        <a:rPr lang="ru-RU" sz="1800" dirty="0">
                          <a:effectLst/>
                        </a:rPr>
                        <a:t>(понятий, примеров) в тексте.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Сокращение текста, </a:t>
                      </a:r>
                      <a:r>
                        <a:rPr lang="ru-RU" sz="1800" b="1" dirty="0">
                          <a:effectLst/>
                        </a:rPr>
                        <a:t>выделение главного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</a:rPr>
                        <a:t>Инсерт</a:t>
                      </a:r>
                      <a:r>
                        <a:rPr lang="ru-RU" sz="1800" dirty="0">
                          <a:effectLst/>
                        </a:rPr>
                        <a:t> (технология развития критического мышления</a:t>
                      </a:r>
                      <a:r>
                        <a:rPr lang="ru-RU" sz="1800" dirty="0" smtClean="0">
                          <a:effectLst/>
                        </a:rPr>
                        <a:t>).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 </a:t>
                      </a:r>
                      <a:r>
                        <a:rPr lang="ru-RU" sz="1800" b="1" dirty="0">
                          <a:effectLst/>
                        </a:rPr>
                        <a:t>парадокса</a:t>
                      </a:r>
                      <a:r>
                        <a:rPr lang="ru-RU" sz="1800" dirty="0">
                          <a:effectLst/>
                        </a:rPr>
                        <a:t> (технология проблемного обучения</a:t>
                      </a:r>
                      <a:r>
                        <a:rPr lang="ru-RU" sz="1800" dirty="0" smtClean="0">
                          <a:effectLst/>
                        </a:rPr>
                        <a:t>).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7351" marR="67351" marT="0" marB="0"/>
                </a:tc>
                <a:extLst>
                  <a:ext uri="{0D108BD9-81ED-4DB2-BD59-A6C34878D82A}">
                    <a16:rowId xmlns:a16="http://schemas.microsoft.com/office/drawing/2014/main" xmlns="" val="16123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582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32848" cy="128215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Инсерт</a:t>
            </a:r>
            <a:r>
              <a:rPr lang="ru-RU" dirty="0"/>
              <a:t/>
            </a:r>
            <a:br>
              <a:rPr lang="ru-RU" dirty="0"/>
            </a:br>
            <a:r>
              <a:rPr lang="ru-RU" sz="3200" dirty="0" smtClean="0">
                <a:solidFill>
                  <a:srgbClr val="002060"/>
                </a:solidFill>
              </a:rPr>
              <a:t>(</a:t>
            </a:r>
            <a:r>
              <a:rPr lang="ru-RU" sz="3100" b="1" dirty="0" smtClean="0">
                <a:solidFill>
                  <a:srgbClr val="002060"/>
                </a:solidFill>
              </a:rPr>
              <a:t>технология развития критического мышления</a:t>
            </a:r>
            <a:r>
              <a:rPr lang="ru-RU" sz="3200" dirty="0" smtClean="0">
                <a:solidFill>
                  <a:srgbClr val="002060"/>
                </a:solidFill>
              </a:rPr>
              <a:t>)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274838"/>
            <a:ext cx="67687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/>
              <a:t>Задание:</a:t>
            </a:r>
            <a:endParaRPr lang="ru-RU" sz="2800" dirty="0"/>
          </a:p>
          <a:p>
            <a:r>
              <a:rPr lang="ru-RU" sz="2800" dirty="0"/>
              <a:t>1.Распечатай 2 страницы об Агнии Львовне </a:t>
            </a:r>
            <a:r>
              <a:rPr lang="ru-RU" sz="2800" dirty="0" err="1"/>
              <a:t>Барто</a:t>
            </a:r>
            <a:r>
              <a:rPr lang="ru-RU" sz="2800" dirty="0"/>
              <a:t>.</a:t>
            </a:r>
          </a:p>
          <a:p>
            <a:r>
              <a:rPr lang="ru-RU" sz="2800" dirty="0"/>
              <a:t>2. Сделай пометки на полях: + знаю, - не знаю.</a:t>
            </a:r>
          </a:p>
          <a:p>
            <a:r>
              <a:rPr lang="ru-RU" sz="2800" dirty="0"/>
              <a:t>3. Напечатай предложения в свою таблицу в соответствии с пометками.</a:t>
            </a:r>
          </a:p>
          <a:p>
            <a:r>
              <a:rPr lang="ru-RU" sz="2800" dirty="0"/>
              <a:t>4. Оставь комментарий 1-2 одноклассникам.</a:t>
            </a:r>
          </a:p>
        </p:txBody>
      </p:sp>
    </p:spTree>
    <p:extLst>
      <p:ext uri="{BB962C8B-B14F-4D97-AF65-F5344CB8AC3E}">
        <p14:creationId xmlns:p14="http://schemas.microsoft.com/office/powerpoint/2010/main" xmlns="" val="247307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9971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17 </a:t>
            </a:r>
            <a:r>
              <a:rPr lang="ru-RU" dirty="0"/>
              <a:t>февраля 1906 года в семье врача-ветеринара  появилась на свет обыкновенная девочка – Агния, которая в будущем станет известной детской писательницей.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Барто</a:t>
            </a:r>
            <a:r>
              <a:rPr lang="ru-RU" dirty="0" smtClean="0"/>
              <a:t> </a:t>
            </a:r>
            <a:r>
              <a:rPr lang="ru-RU" dirty="0"/>
              <a:t>– это не настоящая фамилия, а придуманная, т.е. псевдоним. </a:t>
            </a:r>
            <a:r>
              <a:rPr lang="ru-RU" dirty="0" smtClean="0"/>
              <a:t>  </a:t>
            </a:r>
            <a:r>
              <a:rPr lang="ru-RU" sz="1800" dirty="0" smtClean="0"/>
              <a:t>-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В </a:t>
            </a:r>
            <a:r>
              <a:rPr lang="ru-RU" dirty="0"/>
              <a:t>детстве, все свое свободное время проводила она вместе с отцом-ветеринаром, помогая ему лечить заболевших зверушек.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Но </a:t>
            </a:r>
            <a:r>
              <a:rPr lang="ru-RU" dirty="0"/>
              <a:t>в те далекие годы она даже не думала о том, что станет писать для детей.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Юная </a:t>
            </a:r>
            <a:r>
              <a:rPr lang="ru-RU" dirty="0"/>
              <a:t>Агния  мечтала стать балериной и, окончив гимназию, поступила в хореографическое училище.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Но </a:t>
            </a:r>
            <a:r>
              <a:rPr lang="ru-RU" dirty="0"/>
              <a:t>балериной стать не получилось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/>
              <a:t>Уже в раннем детстве стали проявляться ее способности и любовь к литературе.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Прошло </a:t>
            </a:r>
            <a:r>
              <a:rPr lang="ru-RU" dirty="0"/>
              <a:t>некоторое время и Агния </a:t>
            </a:r>
            <a:r>
              <a:rPr lang="ru-RU" dirty="0" err="1"/>
              <a:t>Барто</a:t>
            </a:r>
            <a:r>
              <a:rPr lang="ru-RU" dirty="0"/>
              <a:t> стала известной детской </a:t>
            </a:r>
            <a:r>
              <a:rPr lang="ru-RU" dirty="0" smtClean="0"/>
              <a:t>писательницей…</a:t>
            </a:r>
            <a:endParaRPr lang="ru-RU" dirty="0"/>
          </a:p>
          <a:p>
            <a:endParaRPr lang="ru-RU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389840"/>
            <a:ext cx="2808312" cy="1440159"/>
          </a:xfrm>
          <a:prstGeom prst="rect">
            <a:avLst/>
          </a:prstGeom>
          <a:ln/>
        </p:spPr>
      </p:pic>
      <p:sp>
        <p:nvSpPr>
          <p:cNvPr id="9" name="Прямоугольник 8"/>
          <p:cNvSpPr/>
          <p:nvPr/>
        </p:nvSpPr>
        <p:spPr>
          <a:xfrm>
            <a:off x="6228184" y="2420888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96136" y="5156024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067944" y="5733256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377768" y="6237312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951820" y="2984392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/>
              <a:t>-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07804" y="3745624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/>
              <a:t>-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35896" y="4293096"/>
            <a:ext cx="288032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xmlns="" val="415585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488832" cy="11430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Инсерт</a:t>
            </a:r>
            <a:r>
              <a:rPr lang="ru-RU" dirty="0"/>
              <a:t/>
            </a:r>
            <a:br>
              <a:rPr lang="ru-RU" dirty="0"/>
            </a:br>
            <a:r>
              <a:rPr lang="ru-RU" sz="2900" dirty="0">
                <a:solidFill>
                  <a:srgbClr val="002060"/>
                </a:solidFill>
              </a:rPr>
              <a:t>(</a:t>
            </a:r>
            <a:r>
              <a:rPr lang="ru-RU" sz="2900" b="1" dirty="0">
                <a:solidFill>
                  <a:srgbClr val="002060"/>
                </a:solidFill>
              </a:rPr>
              <a:t>технология развития критического мышления</a:t>
            </a:r>
            <a:r>
              <a:rPr lang="ru-RU" sz="2900" dirty="0">
                <a:solidFill>
                  <a:srgbClr val="002060"/>
                </a:solidFill>
              </a:rPr>
              <a:t>)</a:t>
            </a:r>
            <a:endParaRPr lang="ru-RU" sz="29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23385479"/>
              </p:ext>
            </p:extLst>
          </p:nvPr>
        </p:nvGraphicFramePr>
        <p:xfrm>
          <a:off x="1619672" y="2060848"/>
          <a:ext cx="7056784" cy="2952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5359"/>
                <a:gridCol w="1819057"/>
                <a:gridCol w="1584176"/>
                <a:gridCol w="1728192"/>
              </a:tblGrid>
              <a:tr h="590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Ученик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Знаю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Не знаю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Комментарий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</a:tr>
              <a:tr h="590466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Юлиана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1.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1.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</a:tr>
              <a:tr h="5904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2.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2.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</a:tr>
              <a:tr h="5904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3.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3.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</a:tr>
              <a:tr h="5904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4.</a:t>
                      </a:r>
                      <a:endParaRPr lang="ru-RU" sz="2000" b="1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4.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859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2005</TotalTime>
  <Words>894</Words>
  <Application>Microsoft Office PowerPoint</Application>
  <PresentationFormat>Экран (4:3)</PresentationFormat>
  <Paragraphs>184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 Образовательные технологии  </vt:lpstr>
      <vt:lpstr>Слайд 6</vt:lpstr>
      <vt:lpstr>Инсерт (технология развития критического мышления)</vt:lpstr>
      <vt:lpstr>Слайд 8</vt:lpstr>
      <vt:lpstr>Инсерт (технология развития критического мышления)</vt:lpstr>
      <vt:lpstr>Слайд 10</vt:lpstr>
      <vt:lpstr>Кластер (технология развития критического мышления)</vt:lpstr>
      <vt:lpstr>Слайд 12</vt:lpstr>
      <vt:lpstr>Синквейн (технология развития критического мышления)</vt:lpstr>
      <vt:lpstr>Слайд 14</vt:lpstr>
      <vt:lpstr>«Шесть шляп мышления» (технология развития критического мышления)</vt:lpstr>
      <vt:lpstr>Слайд 16</vt:lpstr>
      <vt:lpstr>Тренинги по развитию концентрации внимания</vt:lpstr>
      <vt:lpstr>Слайд 18</vt:lpstr>
      <vt:lpstr>СПАСИБО  ЗА ВНИМАНИЕ!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Борисовна</dc:creator>
  <cp:lastModifiedBy>Andrew</cp:lastModifiedBy>
  <cp:revision>188</cp:revision>
  <dcterms:created xsi:type="dcterms:W3CDTF">2010-12-17T14:31:21Z</dcterms:created>
  <dcterms:modified xsi:type="dcterms:W3CDTF">2018-11-28T16:27:58Z</dcterms:modified>
</cp:coreProperties>
</file>